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460" r:id="rId5"/>
    <p:sldId id="625" r:id="rId6"/>
    <p:sldId id="627" r:id="rId7"/>
    <p:sldId id="589" r:id="rId8"/>
    <p:sldId id="630" r:id="rId9"/>
    <p:sldId id="632" r:id="rId10"/>
    <p:sldId id="620" r:id="rId11"/>
    <p:sldId id="628" r:id="rId12"/>
    <p:sldId id="524" r:id="rId13"/>
    <p:sldId id="629" r:id="rId14"/>
    <p:sldId id="525" r:id="rId15"/>
    <p:sldId id="631" r:id="rId16"/>
    <p:sldId id="633" r:id="rId17"/>
    <p:sldId id="634" r:id="rId18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9FF"/>
    <a:srgbClr val="E20716"/>
    <a:srgbClr val="AF0011"/>
    <a:srgbClr val="CC0414"/>
    <a:srgbClr val="F30818"/>
    <a:srgbClr val="FAC0C0"/>
    <a:srgbClr val="F77375"/>
    <a:srgbClr val="F9A1A2"/>
    <a:srgbClr val="B48B8A"/>
    <a:srgbClr val="EB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5" autoAdjust="0"/>
    <p:restoredTop sz="93901" autoAdjust="0"/>
  </p:normalViewPr>
  <p:slideViewPr>
    <p:cSldViewPr snapToGrid="0" snapToObjects="1">
      <p:cViewPr>
        <p:scale>
          <a:sx n="150" d="100"/>
          <a:sy n="150" d="100"/>
        </p:scale>
        <p:origin x="-4728" y="-1360"/>
      </p:cViewPr>
      <p:guideLst>
        <p:guide orient="horz" pos="492"/>
        <p:guide orient="horz" pos="4058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-327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tags" Target="tags/tag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460745560551"/>
          <c:y val="0.0632065635288175"/>
          <c:w val="0.771664603590213"/>
          <c:h val="0.83458916977929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Marketing Campaign Management</c:v>
                </c:pt>
                <c:pt idx="1">
                  <c:v>Social Collaboration</c:v>
                </c:pt>
                <c:pt idx="2">
                  <c:v>Multi-Site Management</c:v>
                </c:pt>
                <c:pt idx="3">
                  <c:v>Adaptive Design</c:v>
                </c:pt>
                <c:pt idx="4">
                  <c:v>Digital Asset Management</c:v>
                </c:pt>
                <c:pt idx="5">
                  <c:v>Dynamic Media</c:v>
                </c:pt>
                <c:pt idx="6">
                  <c:v>Video Publishing 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124.0</c:v>
                </c:pt>
                <c:pt idx="1">
                  <c:v>60.0</c:v>
                </c:pt>
                <c:pt idx="2">
                  <c:v>66.0</c:v>
                </c:pt>
                <c:pt idx="3">
                  <c:v>35.0</c:v>
                </c:pt>
                <c:pt idx="4">
                  <c:v>86.0</c:v>
                </c:pt>
                <c:pt idx="5">
                  <c:v>74.0</c:v>
                </c:pt>
                <c:pt idx="6">
                  <c:v>51.0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460745560551"/>
          <c:y val="0.0632065635288175"/>
          <c:w val="0.771664603590213"/>
          <c:h val="0.8345891697792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2000" b="1" i="0">
                    <a:solidFill>
                      <a:schemeClr val="accent6"/>
                    </a:solidFill>
                    <a:latin typeface="Adobe Cle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Marketing Campaign Management</c:v>
                </c:pt>
                <c:pt idx="1">
                  <c:v>Social Collaboration</c:v>
                </c:pt>
                <c:pt idx="2">
                  <c:v>Multi-Site Management</c:v>
                </c:pt>
                <c:pt idx="3">
                  <c:v>Adaptive Design</c:v>
                </c:pt>
                <c:pt idx="4">
                  <c:v>Digital Asset Management</c:v>
                </c:pt>
                <c:pt idx="5">
                  <c:v>Dynamic Media</c:v>
                </c:pt>
                <c:pt idx="6">
                  <c:v>Video Publishing 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124.0</c:v>
                </c:pt>
                <c:pt idx="1">
                  <c:v>60.0</c:v>
                </c:pt>
                <c:pt idx="2">
                  <c:v>66.0</c:v>
                </c:pt>
                <c:pt idx="3">
                  <c:v>35.0</c:v>
                </c:pt>
                <c:pt idx="4">
                  <c:v>86.0</c:v>
                </c:pt>
                <c:pt idx="5">
                  <c:v>74.0</c:v>
                </c:pt>
                <c:pt idx="6">
                  <c:v>51.0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114556168"/>
        <c:axId val="-2114567288"/>
      </c:barChart>
      <c:valAx>
        <c:axId val="-2114567288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# of Best Practices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775450090908325"/>
              <c:y val="0.1980468176490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14556168"/>
        <c:crosses val="autoZero"/>
        <c:crossBetween val="between"/>
      </c:valAx>
      <c:catAx>
        <c:axId val="-2114556168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solidFill>
            <a:schemeClr val="tx1"/>
          </a:solidFill>
          <a:ln>
            <a:solidFill>
              <a:schemeClr val="tx1"/>
            </a:solidFill>
          </a:ln>
        </c:spPr>
        <c:crossAx val="-21145672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3"/>
          <c:cat>
            <c:strRef>
              <c:f>Sheet1!$A$2:$A$8</c:f>
              <c:strCache>
                <c:ptCount val="7"/>
                <c:pt idx="0">
                  <c:v>Marketing Campaign Management</c:v>
                </c:pt>
                <c:pt idx="1">
                  <c:v>Social Collaboration</c:v>
                </c:pt>
                <c:pt idx="2">
                  <c:v>Multi-Site Management</c:v>
                </c:pt>
                <c:pt idx="3">
                  <c:v>Adaptive Design</c:v>
                </c:pt>
                <c:pt idx="4">
                  <c:v>Digital Asset Management</c:v>
                </c:pt>
                <c:pt idx="5">
                  <c:v>Dynamic Media</c:v>
                </c:pt>
                <c:pt idx="6">
                  <c:v>Video Publishing 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124.0</c:v>
                </c:pt>
                <c:pt idx="1">
                  <c:v>60.0</c:v>
                </c:pt>
                <c:pt idx="2">
                  <c:v>66.0</c:v>
                </c:pt>
                <c:pt idx="3">
                  <c:v>35.0</c:v>
                </c:pt>
                <c:pt idx="4">
                  <c:v>86.0</c:v>
                </c:pt>
                <c:pt idx="5">
                  <c:v>74.0</c:v>
                </c:pt>
                <c:pt idx="6">
                  <c:v>51.0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91633-99BC-4141-817D-43307DF18990}" type="datetimeFigureOut">
              <a:rPr lang="en-US" smtClean="0"/>
              <a:t>4/25/14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D4FE1-23BB-8947-B156-6DFB798A0F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338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3B128-E09D-491C-B840-DB8C264A8EFA}" type="datetimeFigureOut">
              <a:rPr lang="en-US" smtClean="0"/>
              <a:pPr/>
              <a:t>4/25/14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2277D-4E65-471B-8FDC-312617F5EA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477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779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4375" y="363538"/>
            <a:ext cx="5430838" cy="4071937"/>
          </a:xfrm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b="0" dirty="0" smtClean="0">
                <a:latin typeface="Times New Roman" pitchFamily="18" charset="0"/>
              </a:rPr>
              <a:t>This is how we compute benefits and ROI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4375" y="363538"/>
            <a:ext cx="5430838" cy="4071937"/>
          </a:xfrm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b="0" dirty="0" smtClean="0">
                <a:latin typeface="Times New Roman" pitchFamily="18" charset="0"/>
              </a:rPr>
              <a:t>This is how we compute benefits and ROI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4375" y="363538"/>
            <a:ext cx="5430838" cy="4071937"/>
          </a:xfrm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>
            <a:normAutofit fontScale="925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latin typeface="Times New Roman" pitchFamily="18" charset="0"/>
              </a:rPr>
              <a:t>In addition, there are strategic impacts that are difficult to quantify but important to the organization</a:t>
            </a:r>
          </a:p>
          <a:p>
            <a:pPr>
              <a:defRPr/>
            </a:pPr>
            <a:endParaRPr lang="en-US" b="1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4375" y="363538"/>
            <a:ext cx="5430838" cy="4071937"/>
          </a:xfrm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>
            <a:normAutofit fontScale="925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latin typeface="Times New Roman" pitchFamily="18" charset="0"/>
              </a:rPr>
              <a:t>In addition, there are strategic impacts that are difficult to quantify but important to the organization</a:t>
            </a:r>
          </a:p>
          <a:p>
            <a:pPr>
              <a:defRPr/>
            </a:pPr>
            <a:endParaRPr lang="en-US" b="1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IN" dirty="0" smtClean="0"/>
              <a:t>Value Drivers: KBR +</a:t>
            </a:r>
            <a:r>
              <a:rPr lang="en-IN" baseline="0" dirty="0" smtClean="0"/>
              <a:t> KPI</a:t>
            </a:r>
            <a:endParaRPr lang="en-IN" dirty="0" smtClean="0"/>
          </a:p>
          <a:p>
            <a:pPr marL="153859" indent="-153859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IN" sz="1200" baseline="0" dirty="0" smtClean="0"/>
          </a:p>
          <a:p>
            <a:pPr marL="0" indent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</a:pPr>
            <a:r>
              <a:rPr lang="en-IN" dirty="0" smtClean="0"/>
              <a:t>Key Business Goals: An organization's high level business priorities. </a:t>
            </a:r>
          </a:p>
          <a:p>
            <a:pPr>
              <a:spcBef>
                <a:spcPct val="0"/>
              </a:spcBef>
            </a:pPr>
            <a:endParaRPr lang="en-IN" dirty="0" smtClean="0"/>
          </a:p>
          <a:p>
            <a:pPr>
              <a:spcBef>
                <a:spcPct val="0"/>
              </a:spcBef>
            </a:pPr>
            <a:r>
              <a:rPr lang="en-IN" baseline="0" dirty="0" smtClean="0"/>
              <a:t>Digital Marketing Objectives</a:t>
            </a:r>
            <a:r>
              <a:rPr lang="en-IN" dirty="0" smtClean="0"/>
              <a:t>: Specific measureable outcomes of business goals</a:t>
            </a:r>
          </a:p>
          <a:p>
            <a:pPr>
              <a:spcBef>
                <a:spcPct val="0"/>
              </a:spcBef>
            </a:pPr>
            <a:endParaRPr lang="en-IN" dirty="0" smtClean="0"/>
          </a:p>
          <a:p>
            <a:pPr>
              <a:spcBef>
                <a:spcPct val="0"/>
              </a:spcBef>
            </a:pPr>
            <a:r>
              <a:rPr lang="en-IN" dirty="0" smtClean="0"/>
              <a:t>Key Business Requirements:</a:t>
            </a:r>
            <a:r>
              <a:rPr lang="en-IN" baseline="0" dirty="0" smtClean="0"/>
              <a:t> Activities identified as being critical to achieving online marketing objectives</a:t>
            </a:r>
          </a:p>
          <a:p>
            <a:pPr>
              <a:spcBef>
                <a:spcPct val="0"/>
              </a:spcBef>
            </a:pPr>
            <a:endParaRPr lang="en-IN" baseline="0" dirty="0" smtClean="0"/>
          </a:p>
          <a:p>
            <a:pPr>
              <a:spcBef>
                <a:spcPct val="0"/>
              </a:spcBef>
            </a:pPr>
            <a:r>
              <a:rPr lang="en-IN" baseline="0" dirty="0" smtClean="0"/>
              <a:t>Key Performance Indicators: Metrics used to measure the impact of business activities</a:t>
            </a:r>
            <a:endParaRPr lang="en-US" baseline="0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CFF79D-4DD3-4A97-9E7F-DDF0EA9D5A21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4375" y="363538"/>
            <a:ext cx="5430838" cy="4071937"/>
          </a:xfrm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>
            <a:normAutofit fontScale="925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Each of those capabilities have relevant best practices that address operational challenges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Linked to corresponding slides detailed in the appendix</a:t>
            </a:r>
            <a:endParaRPr lang="en-US" dirty="0" smtClean="0"/>
          </a:p>
          <a:p>
            <a:pPr>
              <a:defRPr/>
            </a:pPr>
            <a:endParaRPr lang="en-US" b="1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4375" y="363538"/>
            <a:ext cx="5430838" cy="4071937"/>
          </a:xfrm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>
            <a:normAutofit fontScale="925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Each of those capabilities have relevant best practices that address operational challenges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Linked to corresponding slides detailed in the appendix</a:t>
            </a:r>
            <a:endParaRPr lang="en-US" dirty="0" smtClean="0"/>
          </a:p>
          <a:p>
            <a:pPr>
              <a:defRPr/>
            </a:pPr>
            <a:endParaRPr lang="en-US" b="1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4375" y="363538"/>
            <a:ext cx="5430838" cy="4071937"/>
          </a:xfrm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>
            <a:normAutofit fontScale="925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Each of those capabilities have relevant best practices that address operational challenges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Linked to corresponding slides detailed in the appendix</a:t>
            </a:r>
            <a:endParaRPr lang="en-US" dirty="0" smtClean="0"/>
          </a:p>
          <a:p>
            <a:pPr>
              <a:defRPr/>
            </a:pPr>
            <a:endParaRPr lang="en-US" b="1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Lets summarize the opportunity for improvement</a:t>
            </a:r>
            <a:r>
              <a:rPr lang="en-US" baseline="0" dirty="0" smtClean="0"/>
              <a:t> – we know your goals, KBRs, common challenges. We know how to measure what your current outcomes are</a:t>
            </a:r>
          </a:p>
          <a:p>
            <a:r>
              <a:rPr lang="en-US" baseline="0" dirty="0" smtClean="0"/>
              <a:t>We also know that there are many best practices that you can adopt to overcome your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77D-4E65-471B-8FDC-312617F5EA8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76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Lets summarize the opportunity for improvement</a:t>
            </a:r>
            <a:r>
              <a:rPr lang="en-US" baseline="0" dirty="0" smtClean="0"/>
              <a:t> – we know your goals, KBRs, common challenges. We know how to measure what your current outcomes are</a:t>
            </a:r>
          </a:p>
          <a:p>
            <a:r>
              <a:rPr lang="en-US" baseline="0" dirty="0" smtClean="0"/>
              <a:t>We also know that there are many best practices that you can adopt to overcome your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77D-4E65-471B-8FDC-312617F5EA8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76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 achievement leads to increase in revenue or decrease in costs, resulting in increased profit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744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 achievement leads to increase in revenue or decrease in costs, resulting in increased profit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2277D-4E65-471B-8FDC-312617F5EA8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744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96988"/>
          </a:xfrm>
          <a:prstGeom prst="rect">
            <a:avLst/>
          </a:prstGeom>
          <a:solidFill>
            <a:srgbClr val="374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012" y="1522965"/>
            <a:ext cx="8190798" cy="369332"/>
          </a:xfr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012" y="1890010"/>
            <a:ext cx="81907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90156F56-D5AE-4C6F-B826-C69D1BC521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709284" y="6505731"/>
            <a:ext cx="434715" cy="352269"/>
          </a:xfrm>
          <a:prstGeom prst="rect">
            <a:avLst/>
          </a:prstGeom>
          <a:solidFill>
            <a:srgbClr val="374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pic>
        <p:nvPicPr>
          <p:cNvPr id="11" name="Picture 10" descr="adobe_logo_tab_top_7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81013" y="1"/>
            <a:ext cx="411787" cy="6810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" t="39674" r="229" b="17091"/>
          <a:stretch/>
        </p:blipFill>
        <p:spPr>
          <a:xfrm>
            <a:off x="0" y="2467051"/>
            <a:ext cx="9144000" cy="39776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1"/>
            <a:ext cx="9144000" cy="6477000"/>
          </a:xfrm>
          <a:prstGeom prst="rect">
            <a:avLst/>
          </a:prstGeom>
          <a:solidFill>
            <a:srgbClr val="374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 dirty="0">
              <a:solidFill>
                <a:srgbClr val="FFFFFF"/>
              </a:solidFill>
              <a:latin typeface="+mn-lt"/>
              <a:ea typeface="ＭＳ Ｐゴシック" pitchFamily="-111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781049"/>
            <a:ext cx="9144000" cy="56610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 dirty="0">
              <a:solidFill>
                <a:srgbClr val="FFFFFF"/>
              </a:solidFill>
              <a:latin typeface="+mn-lt"/>
              <a:ea typeface="ＭＳ Ｐゴシック" pitchFamily="-111" charset="-128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779463"/>
          </a:xfrm>
          <a:prstGeom prst="rect">
            <a:avLst/>
          </a:prstGeom>
          <a:solidFill>
            <a:srgbClr val="374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 dirty="0">
              <a:solidFill>
                <a:srgbClr val="FFFFFF"/>
              </a:solidFill>
              <a:latin typeface="+mn-lt"/>
              <a:ea typeface="ＭＳ Ｐゴシック" pitchFamily="-111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6442075"/>
            <a:ext cx="9144000" cy="415925"/>
          </a:xfrm>
          <a:prstGeom prst="rect">
            <a:avLst/>
          </a:prstGeom>
          <a:solidFill>
            <a:srgbClr val="374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786300" y="6528874"/>
            <a:ext cx="204225" cy="256615"/>
            <a:chOff x="8786300" y="6528874"/>
            <a:chExt cx="204225" cy="256615"/>
          </a:xfrm>
        </p:grpSpPr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8788450" y="6725362"/>
              <a:ext cx="36545" cy="60127"/>
            </a:xfrm>
            <a:custGeom>
              <a:avLst/>
              <a:gdLst>
                <a:gd name="T0" fmla="*/ 540229938 w 212"/>
                <a:gd name="T1" fmla="*/ 2083798107 h 332"/>
                <a:gd name="T2" fmla="*/ 426475886 w 212"/>
                <a:gd name="T3" fmla="*/ 2147483647 h 332"/>
                <a:gd name="T4" fmla="*/ 0 w 212"/>
                <a:gd name="T5" fmla="*/ 2147483647 h 332"/>
                <a:gd name="T6" fmla="*/ 525996886 w 212"/>
                <a:gd name="T7" fmla="*/ 0 h 332"/>
                <a:gd name="T8" fmla="*/ 1037797444 w 212"/>
                <a:gd name="T9" fmla="*/ 0 h 332"/>
                <a:gd name="T10" fmla="*/ 1506935762 w 212"/>
                <a:gd name="T11" fmla="*/ 2147483647 h 332"/>
                <a:gd name="T12" fmla="*/ 1094656011 w 212"/>
                <a:gd name="T13" fmla="*/ 2147483647 h 332"/>
                <a:gd name="T14" fmla="*/ 980938876 w 212"/>
                <a:gd name="T15" fmla="*/ 2083798107 h 332"/>
                <a:gd name="T16" fmla="*/ 540229938 w 212"/>
                <a:gd name="T17" fmla="*/ 2083798107 h 332"/>
                <a:gd name="T18" fmla="*/ 938276636 w 212"/>
                <a:gd name="T19" fmla="*/ 1703423933 h 332"/>
                <a:gd name="T20" fmla="*/ 852988688 w 212"/>
                <a:gd name="T21" fmla="*/ 1108041259 h 332"/>
                <a:gd name="T22" fmla="*/ 852988688 w 212"/>
                <a:gd name="T23" fmla="*/ 1108041259 h 332"/>
                <a:gd name="T24" fmla="*/ 767700933 w 212"/>
                <a:gd name="T25" fmla="*/ 479618371 h 332"/>
                <a:gd name="T26" fmla="*/ 767700933 w 212"/>
                <a:gd name="T27" fmla="*/ 479618371 h 332"/>
                <a:gd name="T28" fmla="*/ 767700933 w 212"/>
                <a:gd name="T29" fmla="*/ 479618371 h 332"/>
                <a:gd name="T30" fmla="*/ 682376261 w 212"/>
                <a:gd name="T31" fmla="*/ 1108041259 h 332"/>
                <a:gd name="T32" fmla="*/ 582855261 w 212"/>
                <a:gd name="T33" fmla="*/ 1703423933 h 332"/>
                <a:gd name="T34" fmla="*/ 938276636 w 212"/>
                <a:gd name="T35" fmla="*/ 1703423933 h 3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2"/>
                <a:gd name="T55" fmla="*/ 0 h 332"/>
                <a:gd name="T56" fmla="*/ 212 w 212"/>
                <a:gd name="T57" fmla="*/ 332 h 3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2" h="332">
                  <a:moveTo>
                    <a:pt x="76" y="252"/>
                  </a:moveTo>
                  <a:lnTo>
                    <a:pt x="60" y="332"/>
                  </a:lnTo>
                  <a:lnTo>
                    <a:pt x="0" y="332"/>
                  </a:lnTo>
                  <a:lnTo>
                    <a:pt x="74" y="0"/>
                  </a:lnTo>
                  <a:lnTo>
                    <a:pt x="146" y="0"/>
                  </a:lnTo>
                  <a:lnTo>
                    <a:pt x="212" y="332"/>
                  </a:lnTo>
                  <a:lnTo>
                    <a:pt x="154" y="332"/>
                  </a:lnTo>
                  <a:lnTo>
                    <a:pt x="138" y="252"/>
                  </a:lnTo>
                  <a:lnTo>
                    <a:pt x="76" y="252"/>
                  </a:lnTo>
                  <a:close/>
                  <a:moveTo>
                    <a:pt x="132" y="206"/>
                  </a:moveTo>
                  <a:lnTo>
                    <a:pt x="120" y="134"/>
                  </a:lnTo>
                  <a:lnTo>
                    <a:pt x="108" y="58"/>
                  </a:lnTo>
                  <a:lnTo>
                    <a:pt x="96" y="134"/>
                  </a:lnTo>
                  <a:lnTo>
                    <a:pt x="82" y="206"/>
                  </a:lnTo>
                  <a:lnTo>
                    <a:pt x="132" y="2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8828220" y="6724288"/>
              <a:ext cx="32246" cy="61201"/>
            </a:xfrm>
            <a:custGeom>
              <a:avLst/>
              <a:gdLst>
                <a:gd name="T0" fmla="*/ 1389229327 w 182"/>
                <a:gd name="T1" fmla="*/ 2110823318 h 346"/>
                <a:gd name="T2" fmla="*/ 1404655613 w 182"/>
                <a:gd name="T3" fmla="*/ 2147483647 h 346"/>
                <a:gd name="T4" fmla="*/ 972444917 w 182"/>
                <a:gd name="T5" fmla="*/ 2147483647 h 346"/>
                <a:gd name="T6" fmla="*/ 972444917 w 182"/>
                <a:gd name="T7" fmla="*/ 2147483647 h 346"/>
                <a:gd name="T8" fmla="*/ 818103406 w 182"/>
                <a:gd name="T9" fmla="*/ 2147483647 h 346"/>
                <a:gd name="T10" fmla="*/ 648296677 w 182"/>
                <a:gd name="T11" fmla="*/ 2147483647 h 346"/>
                <a:gd name="T12" fmla="*/ 586552207 w 182"/>
                <a:gd name="T13" fmla="*/ 2147483647 h 346"/>
                <a:gd name="T14" fmla="*/ 447637180 w 182"/>
                <a:gd name="T15" fmla="*/ 2147483647 h 346"/>
                <a:gd name="T16" fmla="*/ 324148240 w 182"/>
                <a:gd name="T17" fmla="*/ 2147483647 h 346"/>
                <a:gd name="T18" fmla="*/ 154341511 w 182"/>
                <a:gd name="T19" fmla="*/ 2147483647 h 346"/>
                <a:gd name="T20" fmla="*/ 46317986 w 182"/>
                <a:gd name="T21" fmla="*/ 2095415750 h 346"/>
                <a:gd name="T22" fmla="*/ 0 w 182"/>
                <a:gd name="T23" fmla="*/ 1710229130 h 346"/>
                <a:gd name="T24" fmla="*/ 15426286 w 182"/>
                <a:gd name="T25" fmla="*/ 1479117000 h 346"/>
                <a:gd name="T26" fmla="*/ 108062456 w 182"/>
                <a:gd name="T27" fmla="*/ 1124745318 h 346"/>
                <a:gd name="T28" fmla="*/ 277830253 w 182"/>
                <a:gd name="T29" fmla="*/ 878225818 h 346"/>
                <a:gd name="T30" fmla="*/ 478489751 w 182"/>
                <a:gd name="T31" fmla="*/ 770373438 h 346"/>
                <a:gd name="T32" fmla="*/ 601978493 w 182"/>
                <a:gd name="T33" fmla="*/ 754966068 h 346"/>
                <a:gd name="T34" fmla="*/ 802677120 w 182"/>
                <a:gd name="T35" fmla="*/ 801188375 h 346"/>
                <a:gd name="T36" fmla="*/ 910700447 w 182"/>
                <a:gd name="T37" fmla="*/ 939855693 h 346"/>
                <a:gd name="T38" fmla="*/ 926165862 w 182"/>
                <a:gd name="T39" fmla="*/ 0 h 346"/>
                <a:gd name="T40" fmla="*/ 926165862 w 182"/>
                <a:gd name="T41" fmla="*/ 1494524568 h 346"/>
                <a:gd name="T42" fmla="*/ 926165862 w 182"/>
                <a:gd name="T43" fmla="*/ 1386672188 h 346"/>
                <a:gd name="T44" fmla="*/ 895274161 w 182"/>
                <a:gd name="T45" fmla="*/ 1294227375 h 346"/>
                <a:gd name="T46" fmla="*/ 802677120 w 182"/>
                <a:gd name="T47" fmla="*/ 1155560255 h 346"/>
                <a:gd name="T48" fmla="*/ 725467235 w 182"/>
                <a:gd name="T49" fmla="*/ 1140152688 h 346"/>
                <a:gd name="T50" fmla="*/ 663722963 w 182"/>
                <a:gd name="T51" fmla="*/ 1155560255 h 346"/>
                <a:gd name="T52" fmla="*/ 555699438 w 182"/>
                <a:gd name="T53" fmla="*/ 1248005068 h 346"/>
                <a:gd name="T54" fmla="*/ 493955166 w 182"/>
                <a:gd name="T55" fmla="*/ 1402079755 h 346"/>
                <a:gd name="T56" fmla="*/ 463063465 w 182"/>
                <a:gd name="T57" fmla="*/ 1725636500 h 346"/>
                <a:gd name="T58" fmla="*/ 478489751 w 182"/>
                <a:gd name="T59" fmla="*/ 1848896250 h 346"/>
                <a:gd name="T60" fmla="*/ 509381452 w 182"/>
                <a:gd name="T61" fmla="*/ 2064600813 h 346"/>
                <a:gd name="T62" fmla="*/ 571125922 w 182"/>
                <a:gd name="T63" fmla="*/ 2147483647 h 346"/>
                <a:gd name="T64" fmla="*/ 663722963 w 182"/>
                <a:gd name="T65" fmla="*/ 2147483647 h 346"/>
                <a:gd name="T66" fmla="*/ 710040950 w 182"/>
                <a:gd name="T67" fmla="*/ 2147483647 h 346"/>
                <a:gd name="T68" fmla="*/ 818103406 w 182"/>
                <a:gd name="T69" fmla="*/ 2147483647 h 346"/>
                <a:gd name="T70" fmla="*/ 910700447 w 182"/>
                <a:gd name="T71" fmla="*/ 2095415750 h 346"/>
                <a:gd name="T72" fmla="*/ 926165862 w 182"/>
                <a:gd name="T73" fmla="*/ 2049193443 h 346"/>
                <a:gd name="T74" fmla="*/ 926165862 w 182"/>
                <a:gd name="T75" fmla="*/ 1494524568 h 3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2"/>
                <a:gd name="T115" fmla="*/ 0 h 346"/>
                <a:gd name="T116" fmla="*/ 182 w 182"/>
                <a:gd name="T117" fmla="*/ 346 h 34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2" h="346">
                  <a:moveTo>
                    <a:pt x="180" y="0"/>
                  </a:moveTo>
                  <a:lnTo>
                    <a:pt x="180" y="274"/>
                  </a:lnTo>
                  <a:lnTo>
                    <a:pt x="182" y="342"/>
                  </a:lnTo>
                  <a:lnTo>
                    <a:pt x="130" y="342"/>
                  </a:lnTo>
                  <a:lnTo>
                    <a:pt x="126" y="314"/>
                  </a:lnTo>
                  <a:lnTo>
                    <a:pt x="118" y="328"/>
                  </a:lnTo>
                  <a:lnTo>
                    <a:pt x="106" y="338"/>
                  </a:lnTo>
                  <a:lnTo>
                    <a:pt x="92" y="344"/>
                  </a:lnTo>
                  <a:lnTo>
                    <a:pt x="84" y="346"/>
                  </a:lnTo>
                  <a:lnTo>
                    <a:pt x="76" y="346"/>
                  </a:lnTo>
                  <a:lnTo>
                    <a:pt x="66" y="346"/>
                  </a:lnTo>
                  <a:lnTo>
                    <a:pt x="58" y="344"/>
                  </a:lnTo>
                  <a:lnTo>
                    <a:pt x="50" y="342"/>
                  </a:lnTo>
                  <a:lnTo>
                    <a:pt x="42" y="338"/>
                  </a:lnTo>
                  <a:lnTo>
                    <a:pt x="30" y="326"/>
                  </a:lnTo>
                  <a:lnTo>
                    <a:pt x="20" y="310"/>
                  </a:lnTo>
                  <a:lnTo>
                    <a:pt x="12" y="292"/>
                  </a:lnTo>
                  <a:lnTo>
                    <a:pt x="6" y="272"/>
                  </a:lnTo>
                  <a:lnTo>
                    <a:pt x="2" y="248"/>
                  </a:lnTo>
                  <a:lnTo>
                    <a:pt x="0" y="222"/>
                  </a:lnTo>
                  <a:lnTo>
                    <a:pt x="2" y="192"/>
                  </a:lnTo>
                  <a:lnTo>
                    <a:pt x="6" y="168"/>
                  </a:lnTo>
                  <a:lnTo>
                    <a:pt x="14" y="146"/>
                  </a:lnTo>
                  <a:lnTo>
                    <a:pt x="24" y="128"/>
                  </a:lnTo>
                  <a:lnTo>
                    <a:pt x="36" y="114"/>
                  </a:lnTo>
                  <a:lnTo>
                    <a:pt x="48" y="106"/>
                  </a:lnTo>
                  <a:lnTo>
                    <a:pt x="62" y="100"/>
                  </a:lnTo>
                  <a:lnTo>
                    <a:pt x="78" y="98"/>
                  </a:lnTo>
                  <a:lnTo>
                    <a:pt x="92" y="100"/>
                  </a:lnTo>
                  <a:lnTo>
                    <a:pt x="104" y="104"/>
                  </a:lnTo>
                  <a:lnTo>
                    <a:pt x="112" y="112"/>
                  </a:lnTo>
                  <a:lnTo>
                    <a:pt x="118" y="122"/>
                  </a:lnTo>
                  <a:lnTo>
                    <a:pt x="120" y="122"/>
                  </a:lnTo>
                  <a:lnTo>
                    <a:pt x="120" y="0"/>
                  </a:lnTo>
                  <a:lnTo>
                    <a:pt x="180" y="0"/>
                  </a:lnTo>
                  <a:close/>
                  <a:moveTo>
                    <a:pt x="120" y="194"/>
                  </a:moveTo>
                  <a:lnTo>
                    <a:pt x="120" y="194"/>
                  </a:lnTo>
                  <a:lnTo>
                    <a:pt x="120" y="180"/>
                  </a:lnTo>
                  <a:lnTo>
                    <a:pt x="116" y="168"/>
                  </a:lnTo>
                  <a:lnTo>
                    <a:pt x="110" y="158"/>
                  </a:lnTo>
                  <a:lnTo>
                    <a:pt x="104" y="150"/>
                  </a:lnTo>
                  <a:lnTo>
                    <a:pt x="98" y="148"/>
                  </a:lnTo>
                  <a:lnTo>
                    <a:pt x="94" y="148"/>
                  </a:lnTo>
                  <a:lnTo>
                    <a:pt x="86" y="150"/>
                  </a:lnTo>
                  <a:lnTo>
                    <a:pt x="78" y="154"/>
                  </a:lnTo>
                  <a:lnTo>
                    <a:pt x="72" y="162"/>
                  </a:lnTo>
                  <a:lnTo>
                    <a:pt x="68" y="170"/>
                  </a:lnTo>
                  <a:lnTo>
                    <a:pt x="64" y="182"/>
                  </a:lnTo>
                  <a:lnTo>
                    <a:pt x="62" y="194"/>
                  </a:lnTo>
                  <a:lnTo>
                    <a:pt x="60" y="224"/>
                  </a:lnTo>
                  <a:lnTo>
                    <a:pt x="62" y="240"/>
                  </a:lnTo>
                  <a:lnTo>
                    <a:pt x="64" y="254"/>
                  </a:lnTo>
                  <a:lnTo>
                    <a:pt x="66" y="268"/>
                  </a:lnTo>
                  <a:lnTo>
                    <a:pt x="70" y="278"/>
                  </a:lnTo>
                  <a:lnTo>
                    <a:pt x="74" y="286"/>
                  </a:lnTo>
                  <a:lnTo>
                    <a:pt x="80" y="292"/>
                  </a:lnTo>
                  <a:lnTo>
                    <a:pt x="86" y="296"/>
                  </a:lnTo>
                  <a:lnTo>
                    <a:pt x="92" y="298"/>
                  </a:lnTo>
                  <a:lnTo>
                    <a:pt x="100" y="296"/>
                  </a:lnTo>
                  <a:lnTo>
                    <a:pt x="106" y="292"/>
                  </a:lnTo>
                  <a:lnTo>
                    <a:pt x="112" y="284"/>
                  </a:lnTo>
                  <a:lnTo>
                    <a:pt x="118" y="272"/>
                  </a:lnTo>
                  <a:lnTo>
                    <a:pt x="120" y="266"/>
                  </a:lnTo>
                  <a:lnTo>
                    <a:pt x="120" y="258"/>
                  </a:lnTo>
                  <a:lnTo>
                    <a:pt x="120" y="1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8865840" y="6741467"/>
              <a:ext cx="31171" cy="44022"/>
            </a:xfrm>
            <a:custGeom>
              <a:avLst/>
              <a:gdLst>
                <a:gd name="T0" fmla="*/ 627434408 w 182"/>
                <a:gd name="T1" fmla="*/ 1930842020 h 248"/>
                <a:gd name="T2" fmla="*/ 376467904 w 182"/>
                <a:gd name="T3" fmla="*/ 1868540196 h 248"/>
                <a:gd name="T4" fmla="*/ 167323101 w 182"/>
                <a:gd name="T5" fmla="*/ 1681713805 h 248"/>
                <a:gd name="T6" fmla="*/ 41821701 w 182"/>
                <a:gd name="T7" fmla="*/ 1385839502 h 248"/>
                <a:gd name="T8" fmla="*/ 0 w 182"/>
                <a:gd name="T9" fmla="*/ 965440631 h 248"/>
                <a:gd name="T10" fmla="*/ 13940631 w 182"/>
                <a:gd name="T11" fmla="*/ 731868152 h 248"/>
                <a:gd name="T12" fmla="*/ 111560960 w 182"/>
                <a:gd name="T13" fmla="*/ 358136488 h 248"/>
                <a:gd name="T14" fmla="*/ 292788014 w 182"/>
                <a:gd name="T15" fmla="*/ 124564206 h 248"/>
                <a:gd name="T16" fmla="*/ 515873448 w 182"/>
                <a:gd name="T17" fmla="*/ 15555735 h 248"/>
                <a:gd name="T18" fmla="*/ 641374848 w 182"/>
                <a:gd name="T19" fmla="*/ 0 h 248"/>
                <a:gd name="T20" fmla="*/ 906281982 w 182"/>
                <a:gd name="T21" fmla="*/ 62301626 h 248"/>
                <a:gd name="T22" fmla="*/ 1101486154 w 182"/>
                <a:gd name="T23" fmla="*/ 249128215 h 248"/>
                <a:gd name="T24" fmla="*/ 1226987554 w 182"/>
                <a:gd name="T25" fmla="*/ 560558055 h 248"/>
                <a:gd name="T26" fmla="*/ 1268809256 w 182"/>
                <a:gd name="T27" fmla="*/ 965440631 h 248"/>
                <a:gd name="T28" fmla="*/ 1254868816 w 182"/>
                <a:gd name="T29" fmla="*/ 1105560573 h 248"/>
                <a:gd name="T30" fmla="*/ 1226987554 w 182"/>
                <a:gd name="T31" fmla="*/ 1339133053 h 248"/>
                <a:gd name="T32" fmla="*/ 1171225413 w 182"/>
                <a:gd name="T33" fmla="*/ 1525998687 h 248"/>
                <a:gd name="T34" fmla="*/ 1087545523 w 182"/>
                <a:gd name="T35" fmla="*/ 1681713805 h 248"/>
                <a:gd name="T36" fmla="*/ 948103493 w 182"/>
                <a:gd name="T37" fmla="*/ 1837428725 h 248"/>
                <a:gd name="T38" fmla="*/ 738958881 w 182"/>
                <a:gd name="T39" fmla="*/ 1930842020 h 248"/>
                <a:gd name="T40" fmla="*/ 627434408 w 182"/>
                <a:gd name="T41" fmla="*/ 1930842020 h 248"/>
                <a:gd name="T42" fmla="*/ 641374848 w 182"/>
                <a:gd name="T43" fmla="*/ 1572705334 h 248"/>
                <a:gd name="T44" fmla="*/ 738958881 w 182"/>
                <a:gd name="T45" fmla="*/ 1525998687 h 248"/>
                <a:gd name="T46" fmla="*/ 794757509 w 182"/>
                <a:gd name="T47" fmla="*/ 1370283766 h 248"/>
                <a:gd name="T48" fmla="*/ 836579211 w 182"/>
                <a:gd name="T49" fmla="*/ 965440631 h 248"/>
                <a:gd name="T50" fmla="*/ 836579211 w 182"/>
                <a:gd name="T51" fmla="*/ 762979821 h 248"/>
                <a:gd name="T52" fmla="*/ 794757509 w 182"/>
                <a:gd name="T53" fmla="*/ 560558055 h 248"/>
                <a:gd name="T54" fmla="*/ 738958881 w 182"/>
                <a:gd name="T55" fmla="*/ 404843135 h 248"/>
                <a:gd name="T56" fmla="*/ 627434408 w 182"/>
                <a:gd name="T57" fmla="*/ 358136488 h 248"/>
                <a:gd name="T58" fmla="*/ 571672076 w 182"/>
                <a:gd name="T59" fmla="*/ 373692421 h 248"/>
                <a:gd name="T60" fmla="*/ 487992377 w 182"/>
                <a:gd name="T61" fmla="*/ 482700694 h 248"/>
                <a:gd name="T62" fmla="*/ 446170676 w 182"/>
                <a:gd name="T63" fmla="*/ 654010791 h 248"/>
                <a:gd name="T64" fmla="*/ 418289605 w 182"/>
                <a:gd name="T65" fmla="*/ 965440631 h 248"/>
                <a:gd name="T66" fmla="*/ 432230045 w 182"/>
                <a:gd name="T67" fmla="*/ 1198973868 h 248"/>
                <a:gd name="T68" fmla="*/ 460111307 w 182"/>
                <a:gd name="T69" fmla="*/ 1385839502 h 248"/>
                <a:gd name="T70" fmla="*/ 529850566 w 182"/>
                <a:gd name="T71" fmla="*/ 1525998687 h 248"/>
                <a:gd name="T72" fmla="*/ 641374848 w 182"/>
                <a:gd name="T73" fmla="*/ 1572705334 h 2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2"/>
                <a:gd name="T112" fmla="*/ 0 h 248"/>
                <a:gd name="T113" fmla="*/ 182 w 182"/>
                <a:gd name="T114" fmla="*/ 248 h 2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2" h="248">
                  <a:moveTo>
                    <a:pt x="90" y="248"/>
                  </a:moveTo>
                  <a:lnTo>
                    <a:pt x="90" y="248"/>
                  </a:lnTo>
                  <a:lnTo>
                    <a:pt x="70" y="246"/>
                  </a:lnTo>
                  <a:lnTo>
                    <a:pt x="54" y="240"/>
                  </a:lnTo>
                  <a:lnTo>
                    <a:pt x="38" y="230"/>
                  </a:lnTo>
                  <a:lnTo>
                    <a:pt x="24" y="216"/>
                  </a:lnTo>
                  <a:lnTo>
                    <a:pt x="14" y="198"/>
                  </a:lnTo>
                  <a:lnTo>
                    <a:pt x="6" y="178"/>
                  </a:lnTo>
                  <a:lnTo>
                    <a:pt x="2" y="152"/>
                  </a:lnTo>
                  <a:lnTo>
                    <a:pt x="0" y="124"/>
                  </a:lnTo>
                  <a:lnTo>
                    <a:pt x="2" y="94"/>
                  </a:lnTo>
                  <a:lnTo>
                    <a:pt x="8" y="68"/>
                  </a:lnTo>
                  <a:lnTo>
                    <a:pt x="16" y="46"/>
                  </a:lnTo>
                  <a:lnTo>
                    <a:pt x="28" y="30"/>
                  </a:lnTo>
                  <a:lnTo>
                    <a:pt x="42" y="16"/>
                  </a:lnTo>
                  <a:lnTo>
                    <a:pt x="58" y="6"/>
                  </a:lnTo>
                  <a:lnTo>
                    <a:pt x="74" y="2"/>
                  </a:lnTo>
                  <a:lnTo>
                    <a:pt x="92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4" y="18"/>
                  </a:lnTo>
                  <a:lnTo>
                    <a:pt x="158" y="32"/>
                  </a:lnTo>
                  <a:lnTo>
                    <a:pt x="168" y="50"/>
                  </a:lnTo>
                  <a:lnTo>
                    <a:pt x="176" y="72"/>
                  </a:lnTo>
                  <a:lnTo>
                    <a:pt x="180" y="96"/>
                  </a:lnTo>
                  <a:lnTo>
                    <a:pt x="182" y="124"/>
                  </a:lnTo>
                  <a:lnTo>
                    <a:pt x="180" y="142"/>
                  </a:lnTo>
                  <a:lnTo>
                    <a:pt x="178" y="158"/>
                  </a:lnTo>
                  <a:lnTo>
                    <a:pt x="176" y="172"/>
                  </a:lnTo>
                  <a:lnTo>
                    <a:pt x="172" y="184"/>
                  </a:lnTo>
                  <a:lnTo>
                    <a:pt x="168" y="196"/>
                  </a:lnTo>
                  <a:lnTo>
                    <a:pt x="162" y="206"/>
                  </a:lnTo>
                  <a:lnTo>
                    <a:pt x="156" y="216"/>
                  </a:lnTo>
                  <a:lnTo>
                    <a:pt x="150" y="224"/>
                  </a:lnTo>
                  <a:lnTo>
                    <a:pt x="136" y="236"/>
                  </a:lnTo>
                  <a:lnTo>
                    <a:pt x="120" y="244"/>
                  </a:lnTo>
                  <a:lnTo>
                    <a:pt x="106" y="248"/>
                  </a:lnTo>
                  <a:lnTo>
                    <a:pt x="92" y="248"/>
                  </a:lnTo>
                  <a:lnTo>
                    <a:pt x="90" y="248"/>
                  </a:lnTo>
                  <a:close/>
                  <a:moveTo>
                    <a:pt x="92" y="202"/>
                  </a:moveTo>
                  <a:lnTo>
                    <a:pt x="92" y="202"/>
                  </a:lnTo>
                  <a:lnTo>
                    <a:pt x="100" y="200"/>
                  </a:lnTo>
                  <a:lnTo>
                    <a:pt x="106" y="196"/>
                  </a:lnTo>
                  <a:lnTo>
                    <a:pt x="112" y="188"/>
                  </a:lnTo>
                  <a:lnTo>
                    <a:pt x="114" y="176"/>
                  </a:lnTo>
                  <a:lnTo>
                    <a:pt x="120" y="152"/>
                  </a:lnTo>
                  <a:lnTo>
                    <a:pt x="120" y="124"/>
                  </a:lnTo>
                  <a:lnTo>
                    <a:pt x="120" y="98"/>
                  </a:lnTo>
                  <a:lnTo>
                    <a:pt x="118" y="84"/>
                  </a:lnTo>
                  <a:lnTo>
                    <a:pt x="114" y="72"/>
                  </a:lnTo>
                  <a:lnTo>
                    <a:pt x="110" y="62"/>
                  </a:lnTo>
                  <a:lnTo>
                    <a:pt x="106" y="52"/>
                  </a:lnTo>
                  <a:lnTo>
                    <a:pt x="100" y="48"/>
                  </a:lnTo>
                  <a:lnTo>
                    <a:pt x="90" y="46"/>
                  </a:lnTo>
                  <a:lnTo>
                    <a:pt x="82" y="48"/>
                  </a:lnTo>
                  <a:lnTo>
                    <a:pt x="76" y="52"/>
                  </a:lnTo>
                  <a:lnTo>
                    <a:pt x="70" y="62"/>
                  </a:lnTo>
                  <a:lnTo>
                    <a:pt x="66" y="72"/>
                  </a:lnTo>
                  <a:lnTo>
                    <a:pt x="64" y="84"/>
                  </a:lnTo>
                  <a:lnTo>
                    <a:pt x="62" y="98"/>
                  </a:lnTo>
                  <a:lnTo>
                    <a:pt x="60" y="124"/>
                  </a:lnTo>
                  <a:lnTo>
                    <a:pt x="62" y="154"/>
                  </a:lnTo>
                  <a:lnTo>
                    <a:pt x="64" y="166"/>
                  </a:lnTo>
                  <a:lnTo>
                    <a:pt x="66" y="178"/>
                  </a:lnTo>
                  <a:lnTo>
                    <a:pt x="70" y="188"/>
                  </a:lnTo>
                  <a:lnTo>
                    <a:pt x="76" y="196"/>
                  </a:lnTo>
                  <a:lnTo>
                    <a:pt x="82" y="200"/>
                  </a:lnTo>
                  <a:lnTo>
                    <a:pt x="92" y="20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8904535" y="6724288"/>
              <a:ext cx="31171" cy="61201"/>
            </a:xfrm>
            <a:custGeom>
              <a:avLst/>
              <a:gdLst>
                <a:gd name="T0" fmla="*/ 432230045 w 182"/>
                <a:gd name="T1" fmla="*/ 0 h 346"/>
                <a:gd name="T2" fmla="*/ 432230045 w 182"/>
                <a:gd name="T3" fmla="*/ 970670630 h 346"/>
                <a:gd name="T4" fmla="*/ 501932817 w 182"/>
                <a:gd name="T5" fmla="*/ 878225818 h 346"/>
                <a:gd name="T6" fmla="*/ 669256109 w 182"/>
                <a:gd name="T7" fmla="*/ 770373438 h 346"/>
                <a:gd name="T8" fmla="*/ 780816879 w 182"/>
                <a:gd name="T9" fmla="*/ 754966068 h 346"/>
                <a:gd name="T10" fmla="*/ 892341352 w 182"/>
                <a:gd name="T11" fmla="*/ 770373438 h 346"/>
                <a:gd name="T12" fmla="*/ 1073605084 w 182"/>
                <a:gd name="T13" fmla="*/ 909040755 h 346"/>
                <a:gd name="T14" fmla="*/ 1199106484 w 182"/>
                <a:gd name="T15" fmla="*/ 1140152688 h 346"/>
                <a:gd name="T16" fmla="*/ 1254868816 w 182"/>
                <a:gd name="T17" fmla="*/ 1479117000 h 346"/>
                <a:gd name="T18" fmla="*/ 1268809256 w 182"/>
                <a:gd name="T19" fmla="*/ 1664006625 h 346"/>
                <a:gd name="T20" fmla="*/ 1226987554 w 182"/>
                <a:gd name="T21" fmla="*/ 2095415750 h 346"/>
                <a:gd name="T22" fmla="*/ 1101486154 w 182"/>
                <a:gd name="T23" fmla="*/ 2147483647 h 346"/>
                <a:gd name="T24" fmla="*/ 934163053 w 182"/>
                <a:gd name="T25" fmla="*/ 2147483647 h 346"/>
                <a:gd name="T26" fmla="*/ 725018250 w 182"/>
                <a:gd name="T27" fmla="*/ 2147483647 h 346"/>
                <a:gd name="T28" fmla="*/ 613493777 w 182"/>
                <a:gd name="T29" fmla="*/ 2147483647 h 346"/>
                <a:gd name="T30" fmla="*/ 460111307 w 182"/>
                <a:gd name="T31" fmla="*/ 2147483647 h 346"/>
                <a:gd name="T32" fmla="*/ 376467904 w 182"/>
                <a:gd name="T33" fmla="*/ 2147483647 h 346"/>
                <a:gd name="T34" fmla="*/ 0 w 182"/>
                <a:gd name="T35" fmla="*/ 2147483647 h 346"/>
                <a:gd name="T36" fmla="*/ 13940631 w 182"/>
                <a:gd name="T37" fmla="*/ 2110823318 h 346"/>
                <a:gd name="T38" fmla="*/ 432230045 w 182"/>
                <a:gd name="T39" fmla="*/ 1972156000 h 346"/>
                <a:gd name="T40" fmla="*/ 432230045 w 182"/>
                <a:gd name="T41" fmla="*/ 2049193443 h 346"/>
                <a:gd name="T42" fmla="*/ 446170676 w 182"/>
                <a:gd name="T43" fmla="*/ 2095415750 h 346"/>
                <a:gd name="T44" fmla="*/ 529850566 w 182"/>
                <a:gd name="T45" fmla="*/ 2147483647 h 346"/>
                <a:gd name="T46" fmla="*/ 613493777 w 182"/>
                <a:gd name="T47" fmla="*/ 2147483647 h 346"/>
                <a:gd name="T48" fmla="*/ 669256109 w 182"/>
                <a:gd name="T49" fmla="*/ 2147483647 h 346"/>
                <a:gd name="T50" fmla="*/ 752935808 w 182"/>
                <a:gd name="T51" fmla="*/ 2147483647 h 346"/>
                <a:gd name="T52" fmla="*/ 808698140 w 182"/>
                <a:gd name="T53" fmla="*/ 2049193443 h 346"/>
                <a:gd name="T54" fmla="*/ 836579211 w 182"/>
                <a:gd name="T55" fmla="*/ 1694821563 h 346"/>
                <a:gd name="T56" fmla="*/ 836579211 w 182"/>
                <a:gd name="T57" fmla="*/ 1479117000 h 346"/>
                <a:gd name="T58" fmla="*/ 794757509 w 182"/>
                <a:gd name="T59" fmla="*/ 1294227375 h 346"/>
                <a:gd name="T60" fmla="*/ 711077619 w 182"/>
                <a:gd name="T61" fmla="*/ 1186375193 h 346"/>
                <a:gd name="T62" fmla="*/ 613493777 w 182"/>
                <a:gd name="T63" fmla="*/ 1140152688 h 346"/>
                <a:gd name="T64" fmla="*/ 557731636 w 182"/>
                <a:gd name="T65" fmla="*/ 1155560255 h 346"/>
                <a:gd name="T66" fmla="*/ 474051746 w 182"/>
                <a:gd name="T67" fmla="*/ 1263412438 h 346"/>
                <a:gd name="T68" fmla="*/ 446170676 w 182"/>
                <a:gd name="T69" fmla="*/ 1340449880 h 346"/>
                <a:gd name="T70" fmla="*/ 432230045 w 182"/>
                <a:gd name="T71" fmla="*/ 1972156000 h 3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2"/>
                <a:gd name="T109" fmla="*/ 0 h 346"/>
                <a:gd name="T110" fmla="*/ 182 w 182"/>
                <a:gd name="T111" fmla="*/ 346 h 3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2" h="346">
                  <a:moveTo>
                    <a:pt x="2" y="0"/>
                  </a:moveTo>
                  <a:lnTo>
                    <a:pt x="62" y="0"/>
                  </a:lnTo>
                  <a:lnTo>
                    <a:pt x="62" y="126"/>
                  </a:lnTo>
                  <a:lnTo>
                    <a:pt x="72" y="114"/>
                  </a:lnTo>
                  <a:lnTo>
                    <a:pt x="84" y="104"/>
                  </a:lnTo>
                  <a:lnTo>
                    <a:pt x="96" y="100"/>
                  </a:lnTo>
                  <a:lnTo>
                    <a:pt x="112" y="98"/>
                  </a:lnTo>
                  <a:lnTo>
                    <a:pt x="122" y="98"/>
                  </a:lnTo>
                  <a:lnTo>
                    <a:pt x="128" y="100"/>
                  </a:lnTo>
                  <a:lnTo>
                    <a:pt x="142" y="106"/>
                  </a:lnTo>
                  <a:lnTo>
                    <a:pt x="154" y="118"/>
                  </a:lnTo>
                  <a:lnTo>
                    <a:pt x="164" y="132"/>
                  </a:lnTo>
                  <a:lnTo>
                    <a:pt x="172" y="148"/>
                  </a:lnTo>
                  <a:lnTo>
                    <a:pt x="176" y="170"/>
                  </a:lnTo>
                  <a:lnTo>
                    <a:pt x="180" y="192"/>
                  </a:lnTo>
                  <a:lnTo>
                    <a:pt x="182" y="216"/>
                  </a:lnTo>
                  <a:lnTo>
                    <a:pt x="180" y="246"/>
                  </a:lnTo>
                  <a:lnTo>
                    <a:pt x="176" y="272"/>
                  </a:lnTo>
                  <a:lnTo>
                    <a:pt x="168" y="294"/>
                  </a:lnTo>
                  <a:lnTo>
                    <a:pt x="158" y="314"/>
                  </a:lnTo>
                  <a:lnTo>
                    <a:pt x="148" y="328"/>
                  </a:lnTo>
                  <a:lnTo>
                    <a:pt x="134" y="338"/>
                  </a:lnTo>
                  <a:lnTo>
                    <a:pt x="120" y="344"/>
                  </a:lnTo>
                  <a:lnTo>
                    <a:pt x="104" y="346"/>
                  </a:lnTo>
                  <a:lnTo>
                    <a:pt x="88" y="344"/>
                  </a:lnTo>
                  <a:lnTo>
                    <a:pt x="76" y="340"/>
                  </a:lnTo>
                  <a:lnTo>
                    <a:pt x="66" y="328"/>
                  </a:lnTo>
                  <a:lnTo>
                    <a:pt x="56" y="314"/>
                  </a:lnTo>
                  <a:lnTo>
                    <a:pt x="54" y="314"/>
                  </a:lnTo>
                  <a:lnTo>
                    <a:pt x="50" y="342"/>
                  </a:lnTo>
                  <a:lnTo>
                    <a:pt x="0" y="342"/>
                  </a:lnTo>
                  <a:lnTo>
                    <a:pt x="2" y="274"/>
                  </a:lnTo>
                  <a:lnTo>
                    <a:pt x="2" y="0"/>
                  </a:lnTo>
                  <a:close/>
                  <a:moveTo>
                    <a:pt x="62" y="256"/>
                  </a:moveTo>
                  <a:lnTo>
                    <a:pt x="62" y="256"/>
                  </a:lnTo>
                  <a:lnTo>
                    <a:pt x="62" y="266"/>
                  </a:lnTo>
                  <a:lnTo>
                    <a:pt x="64" y="272"/>
                  </a:lnTo>
                  <a:lnTo>
                    <a:pt x="68" y="284"/>
                  </a:lnTo>
                  <a:lnTo>
                    <a:pt x="76" y="292"/>
                  </a:lnTo>
                  <a:lnTo>
                    <a:pt x="82" y="296"/>
                  </a:lnTo>
                  <a:lnTo>
                    <a:pt x="88" y="298"/>
                  </a:lnTo>
                  <a:lnTo>
                    <a:pt x="96" y="296"/>
                  </a:lnTo>
                  <a:lnTo>
                    <a:pt x="104" y="292"/>
                  </a:lnTo>
                  <a:lnTo>
                    <a:pt x="108" y="286"/>
                  </a:lnTo>
                  <a:lnTo>
                    <a:pt x="114" y="276"/>
                  </a:lnTo>
                  <a:lnTo>
                    <a:pt x="116" y="266"/>
                  </a:lnTo>
                  <a:lnTo>
                    <a:pt x="120" y="252"/>
                  </a:lnTo>
                  <a:lnTo>
                    <a:pt x="120" y="220"/>
                  </a:lnTo>
                  <a:lnTo>
                    <a:pt x="120" y="192"/>
                  </a:lnTo>
                  <a:lnTo>
                    <a:pt x="116" y="178"/>
                  </a:lnTo>
                  <a:lnTo>
                    <a:pt x="114" y="168"/>
                  </a:lnTo>
                  <a:lnTo>
                    <a:pt x="108" y="160"/>
                  </a:lnTo>
                  <a:lnTo>
                    <a:pt x="102" y="154"/>
                  </a:lnTo>
                  <a:lnTo>
                    <a:pt x="96" y="150"/>
                  </a:lnTo>
                  <a:lnTo>
                    <a:pt x="88" y="148"/>
                  </a:lnTo>
                  <a:lnTo>
                    <a:pt x="80" y="150"/>
                  </a:lnTo>
                  <a:lnTo>
                    <a:pt x="72" y="156"/>
                  </a:lnTo>
                  <a:lnTo>
                    <a:pt x="68" y="164"/>
                  </a:lnTo>
                  <a:lnTo>
                    <a:pt x="64" y="174"/>
                  </a:lnTo>
                  <a:lnTo>
                    <a:pt x="62" y="190"/>
                  </a:lnTo>
                  <a:lnTo>
                    <a:pt x="62" y="2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8942156" y="6741467"/>
              <a:ext cx="31171" cy="44022"/>
            </a:xfrm>
            <a:custGeom>
              <a:avLst/>
              <a:gdLst>
                <a:gd name="T0" fmla="*/ 447139395 w 176"/>
                <a:gd name="T1" fmla="*/ 1109628385 h 250"/>
                <a:gd name="T2" fmla="*/ 493383008 w 176"/>
                <a:gd name="T3" fmla="*/ 1307239371 h 250"/>
                <a:gd name="T4" fmla="*/ 570455762 w 176"/>
                <a:gd name="T5" fmla="*/ 1444043966 h 250"/>
                <a:gd name="T6" fmla="*/ 693811441 w 176"/>
                <a:gd name="T7" fmla="*/ 1520042172 h 250"/>
                <a:gd name="T8" fmla="*/ 863410535 w 176"/>
                <a:gd name="T9" fmla="*/ 1550464734 h 250"/>
                <a:gd name="T10" fmla="*/ 955936875 w 176"/>
                <a:gd name="T11" fmla="*/ 1535272721 h 250"/>
                <a:gd name="T12" fmla="*/ 1202608921 w 176"/>
                <a:gd name="T13" fmla="*/ 1474466528 h 250"/>
                <a:gd name="T14" fmla="*/ 1264267204 w 176"/>
                <a:gd name="T15" fmla="*/ 1808881912 h 250"/>
                <a:gd name="T16" fmla="*/ 1048424299 w 176"/>
                <a:gd name="T17" fmla="*/ 1869688302 h 250"/>
                <a:gd name="T18" fmla="*/ 770923112 w 176"/>
                <a:gd name="T19" fmla="*/ 1900072131 h 250"/>
                <a:gd name="T20" fmla="*/ 601324018 w 176"/>
                <a:gd name="T21" fmla="*/ 1884880118 h 250"/>
                <a:gd name="T22" fmla="*/ 308369245 w 176"/>
                <a:gd name="T23" fmla="*/ 1763267535 h 250"/>
                <a:gd name="T24" fmla="*/ 107941009 w 176"/>
                <a:gd name="T25" fmla="*/ 1520042172 h 250"/>
                <a:gd name="T26" fmla="*/ 15414472 w 176"/>
                <a:gd name="T27" fmla="*/ 1185626788 h 250"/>
                <a:gd name="T28" fmla="*/ 0 w 176"/>
                <a:gd name="T29" fmla="*/ 988054535 h 250"/>
                <a:gd name="T30" fmla="*/ 61658282 w 176"/>
                <a:gd name="T31" fmla="*/ 577640747 h 250"/>
                <a:gd name="T32" fmla="*/ 215842905 w 176"/>
                <a:gd name="T33" fmla="*/ 273609191 h 250"/>
                <a:gd name="T34" fmla="*/ 447139395 w 176"/>
                <a:gd name="T35" fmla="*/ 75998206 h 250"/>
                <a:gd name="T36" fmla="*/ 724640582 w 176"/>
                <a:gd name="T37" fmla="*/ 0 h 250"/>
                <a:gd name="T38" fmla="*/ 863410535 w 176"/>
                <a:gd name="T39" fmla="*/ 15192013 h 250"/>
                <a:gd name="T40" fmla="*/ 1094668109 w 176"/>
                <a:gd name="T41" fmla="*/ 136804596 h 250"/>
                <a:gd name="T42" fmla="*/ 1264267204 w 176"/>
                <a:gd name="T43" fmla="*/ 364799213 h 250"/>
                <a:gd name="T44" fmla="*/ 1341379072 w 176"/>
                <a:gd name="T45" fmla="*/ 668830966 h 250"/>
                <a:gd name="T46" fmla="*/ 1356793544 w 176"/>
                <a:gd name="T47" fmla="*/ 866441755 h 250"/>
                <a:gd name="T48" fmla="*/ 1341379072 w 176"/>
                <a:gd name="T49" fmla="*/ 1109628385 h 250"/>
                <a:gd name="T50" fmla="*/ 925068818 w 176"/>
                <a:gd name="T51" fmla="*/ 790443549 h 250"/>
                <a:gd name="T52" fmla="*/ 909654346 w 176"/>
                <a:gd name="T53" fmla="*/ 608024576 h 250"/>
                <a:gd name="T54" fmla="*/ 863410535 w 176"/>
                <a:gd name="T55" fmla="*/ 471219980 h 250"/>
                <a:gd name="T56" fmla="*/ 801752253 w 176"/>
                <a:gd name="T57" fmla="*/ 380029959 h 250"/>
                <a:gd name="T58" fmla="*/ 693811441 w 176"/>
                <a:gd name="T59" fmla="*/ 349607397 h 250"/>
                <a:gd name="T60" fmla="*/ 647567631 w 176"/>
                <a:gd name="T61" fmla="*/ 349607397 h 250"/>
                <a:gd name="T62" fmla="*/ 555041291 w 176"/>
                <a:gd name="T63" fmla="*/ 425605603 h 250"/>
                <a:gd name="T64" fmla="*/ 477968536 w 176"/>
                <a:gd name="T65" fmla="*/ 638408405 h 250"/>
                <a:gd name="T66" fmla="*/ 925068818 w 176"/>
                <a:gd name="T67" fmla="*/ 790443549 h 25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6"/>
                <a:gd name="T103" fmla="*/ 0 h 250"/>
                <a:gd name="T104" fmla="*/ 176 w 176"/>
                <a:gd name="T105" fmla="*/ 250 h 25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6" h="250">
                  <a:moveTo>
                    <a:pt x="58" y="146"/>
                  </a:moveTo>
                  <a:lnTo>
                    <a:pt x="58" y="146"/>
                  </a:lnTo>
                  <a:lnTo>
                    <a:pt x="60" y="160"/>
                  </a:lnTo>
                  <a:lnTo>
                    <a:pt x="64" y="172"/>
                  </a:lnTo>
                  <a:lnTo>
                    <a:pt x="68" y="182"/>
                  </a:lnTo>
                  <a:lnTo>
                    <a:pt x="74" y="190"/>
                  </a:lnTo>
                  <a:lnTo>
                    <a:pt x="82" y="196"/>
                  </a:lnTo>
                  <a:lnTo>
                    <a:pt x="90" y="200"/>
                  </a:lnTo>
                  <a:lnTo>
                    <a:pt x="100" y="202"/>
                  </a:lnTo>
                  <a:lnTo>
                    <a:pt x="112" y="204"/>
                  </a:lnTo>
                  <a:lnTo>
                    <a:pt x="124" y="202"/>
                  </a:lnTo>
                  <a:lnTo>
                    <a:pt x="136" y="200"/>
                  </a:lnTo>
                  <a:lnTo>
                    <a:pt x="156" y="194"/>
                  </a:lnTo>
                  <a:lnTo>
                    <a:pt x="164" y="238"/>
                  </a:lnTo>
                  <a:lnTo>
                    <a:pt x="152" y="242"/>
                  </a:lnTo>
                  <a:lnTo>
                    <a:pt x="136" y="246"/>
                  </a:lnTo>
                  <a:lnTo>
                    <a:pt x="118" y="248"/>
                  </a:lnTo>
                  <a:lnTo>
                    <a:pt x="100" y="250"/>
                  </a:lnTo>
                  <a:lnTo>
                    <a:pt x="78" y="248"/>
                  </a:lnTo>
                  <a:lnTo>
                    <a:pt x="58" y="242"/>
                  </a:lnTo>
                  <a:lnTo>
                    <a:pt x="40" y="232"/>
                  </a:lnTo>
                  <a:lnTo>
                    <a:pt x="26" y="218"/>
                  </a:lnTo>
                  <a:lnTo>
                    <a:pt x="14" y="200"/>
                  </a:lnTo>
                  <a:lnTo>
                    <a:pt x="6" y="180"/>
                  </a:lnTo>
                  <a:lnTo>
                    <a:pt x="2" y="156"/>
                  </a:lnTo>
                  <a:lnTo>
                    <a:pt x="0" y="130"/>
                  </a:lnTo>
                  <a:lnTo>
                    <a:pt x="2" y="102"/>
                  </a:lnTo>
                  <a:lnTo>
                    <a:pt x="8" y="76"/>
                  </a:lnTo>
                  <a:lnTo>
                    <a:pt x="16" y="54"/>
                  </a:lnTo>
                  <a:lnTo>
                    <a:pt x="28" y="36"/>
                  </a:lnTo>
                  <a:lnTo>
                    <a:pt x="42" y="20"/>
                  </a:lnTo>
                  <a:lnTo>
                    <a:pt x="58" y="10"/>
                  </a:lnTo>
                  <a:lnTo>
                    <a:pt x="76" y="4"/>
                  </a:lnTo>
                  <a:lnTo>
                    <a:pt x="94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2" y="18"/>
                  </a:lnTo>
                  <a:lnTo>
                    <a:pt x="154" y="32"/>
                  </a:lnTo>
                  <a:lnTo>
                    <a:pt x="164" y="48"/>
                  </a:lnTo>
                  <a:lnTo>
                    <a:pt x="170" y="66"/>
                  </a:lnTo>
                  <a:lnTo>
                    <a:pt x="174" y="88"/>
                  </a:lnTo>
                  <a:lnTo>
                    <a:pt x="176" y="114"/>
                  </a:lnTo>
                  <a:lnTo>
                    <a:pt x="174" y="134"/>
                  </a:lnTo>
                  <a:lnTo>
                    <a:pt x="174" y="146"/>
                  </a:lnTo>
                  <a:lnTo>
                    <a:pt x="58" y="146"/>
                  </a:lnTo>
                  <a:close/>
                  <a:moveTo>
                    <a:pt x="120" y="104"/>
                  </a:moveTo>
                  <a:lnTo>
                    <a:pt x="120" y="104"/>
                  </a:lnTo>
                  <a:lnTo>
                    <a:pt x="118" y="80"/>
                  </a:lnTo>
                  <a:lnTo>
                    <a:pt x="116" y="70"/>
                  </a:lnTo>
                  <a:lnTo>
                    <a:pt x="112" y="62"/>
                  </a:lnTo>
                  <a:lnTo>
                    <a:pt x="108" y="54"/>
                  </a:lnTo>
                  <a:lnTo>
                    <a:pt x="104" y="50"/>
                  </a:lnTo>
                  <a:lnTo>
                    <a:pt x="98" y="46"/>
                  </a:lnTo>
                  <a:lnTo>
                    <a:pt x="90" y="46"/>
                  </a:lnTo>
                  <a:lnTo>
                    <a:pt x="84" y="46"/>
                  </a:lnTo>
                  <a:lnTo>
                    <a:pt x="76" y="50"/>
                  </a:lnTo>
                  <a:lnTo>
                    <a:pt x="72" y="56"/>
                  </a:lnTo>
                  <a:lnTo>
                    <a:pt x="66" y="64"/>
                  </a:lnTo>
                  <a:lnTo>
                    <a:pt x="62" y="84"/>
                  </a:lnTo>
                  <a:lnTo>
                    <a:pt x="58" y="104"/>
                  </a:lnTo>
                  <a:lnTo>
                    <a:pt x="120" y="1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8904535" y="6528874"/>
              <a:ext cx="68791" cy="165350"/>
            </a:xfrm>
            <a:custGeom>
              <a:avLst/>
              <a:gdLst>
                <a:gd name="T0" fmla="*/ 0 w 386"/>
                <a:gd name="T1" fmla="*/ 0 h 920"/>
                <a:gd name="T2" fmla="*/ 2147483647 w 386"/>
                <a:gd name="T3" fmla="*/ 0 h 920"/>
                <a:gd name="T4" fmla="*/ 2147483647 w 386"/>
                <a:gd name="T5" fmla="*/ 2147483647 h 920"/>
                <a:gd name="T6" fmla="*/ 0 w 386"/>
                <a:gd name="T7" fmla="*/ 0 h 9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6"/>
                <a:gd name="T13" fmla="*/ 0 h 920"/>
                <a:gd name="T14" fmla="*/ 386 w 386"/>
                <a:gd name="T15" fmla="*/ 920 h 9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6" h="920">
                  <a:moveTo>
                    <a:pt x="0" y="0"/>
                  </a:moveTo>
                  <a:lnTo>
                    <a:pt x="386" y="0"/>
                  </a:lnTo>
                  <a:lnTo>
                    <a:pt x="386" y="9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8786300" y="6528874"/>
              <a:ext cx="68791" cy="165350"/>
            </a:xfrm>
            <a:custGeom>
              <a:avLst/>
              <a:gdLst>
                <a:gd name="T0" fmla="*/ 2147483647 w 386"/>
                <a:gd name="T1" fmla="*/ 0 h 920"/>
                <a:gd name="T2" fmla="*/ 0 w 386"/>
                <a:gd name="T3" fmla="*/ 0 h 920"/>
                <a:gd name="T4" fmla="*/ 0 w 386"/>
                <a:gd name="T5" fmla="*/ 2147483647 h 920"/>
                <a:gd name="T6" fmla="*/ 2147483647 w 386"/>
                <a:gd name="T7" fmla="*/ 0 h 9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6"/>
                <a:gd name="T13" fmla="*/ 0 h 920"/>
                <a:gd name="T14" fmla="*/ 386 w 386"/>
                <a:gd name="T15" fmla="*/ 920 h 9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6" h="920">
                  <a:moveTo>
                    <a:pt x="386" y="0"/>
                  </a:moveTo>
                  <a:lnTo>
                    <a:pt x="0" y="0"/>
                  </a:lnTo>
                  <a:lnTo>
                    <a:pt x="0" y="920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8849717" y="6589001"/>
              <a:ext cx="74166" cy="105223"/>
            </a:xfrm>
            <a:custGeom>
              <a:avLst/>
              <a:gdLst>
                <a:gd name="T0" fmla="*/ 1336771916 w 416"/>
                <a:gd name="T1" fmla="*/ 0 h 582"/>
                <a:gd name="T2" fmla="*/ 2147483647 w 416"/>
                <a:gd name="T3" fmla="*/ 2147483647 h 582"/>
                <a:gd name="T4" fmla="*/ 1997308539 w 416"/>
                <a:gd name="T5" fmla="*/ 2147483647 h 582"/>
                <a:gd name="T6" fmla="*/ 1415424145 w 416"/>
                <a:gd name="T7" fmla="*/ 2147483647 h 582"/>
                <a:gd name="T8" fmla="*/ 0 w 416"/>
                <a:gd name="T9" fmla="*/ 2147483647 h 582"/>
                <a:gd name="T10" fmla="*/ 1336771916 w 416"/>
                <a:gd name="T11" fmla="*/ 0 h 5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6"/>
                <a:gd name="T19" fmla="*/ 0 h 582"/>
                <a:gd name="T20" fmla="*/ 416 w 416"/>
                <a:gd name="T21" fmla="*/ 582 h 5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6" h="582">
                  <a:moveTo>
                    <a:pt x="170" y="0"/>
                  </a:moveTo>
                  <a:lnTo>
                    <a:pt x="416" y="582"/>
                  </a:lnTo>
                  <a:lnTo>
                    <a:pt x="254" y="582"/>
                  </a:lnTo>
                  <a:lnTo>
                    <a:pt x="180" y="396"/>
                  </a:lnTo>
                  <a:lnTo>
                    <a:pt x="0" y="396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977626" y="6528874"/>
              <a:ext cx="12899" cy="12884"/>
            </a:xfrm>
            <a:custGeom>
              <a:avLst/>
              <a:gdLst>
                <a:gd name="T0" fmla="*/ 287240651 w 72"/>
                <a:gd name="T1" fmla="*/ 0 h 72"/>
                <a:gd name="T2" fmla="*/ 398918740 w 72"/>
                <a:gd name="T3" fmla="*/ 15968860 h 72"/>
                <a:gd name="T4" fmla="*/ 494665623 w 72"/>
                <a:gd name="T5" fmla="*/ 79764775 h 72"/>
                <a:gd name="T6" fmla="*/ 558470370 w 72"/>
                <a:gd name="T7" fmla="*/ 175498211 h 72"/>
                <a:gd name="T8" fmla="*/ 574441339 w 72"/>
                <a:gd name="T9" fmla="*/ 287160744 h 72"/>
                <a:gd name="T10" fmla="*/ 574441339 w 72"/>
                <a:gd name="T11" fmla="*/ 335027562 h 72"/>
                <a:gd name="T12" fmla="*/ 526567997 w 72"/>
                <a:gd name="T13" fmla="*/ 446690095 h 72"/>
                <a:gd name="T14" fmla="*/ 446792281 w 72"/>
                <a:gd name="T15" fmla="*/ 526454871 h 72"/>
                <a:gd name="T16" fmla="*/ 351045398 w 72"/>
                <a:gd name="T17" fmla="*/ 558352829 h 72"/>
                <a:gd name="T18" fmla="*/ 287240651 w 72"/>
                <a:gd name="T19" fmla="*/ 574321688 h 72"/>
                <a:gd name="T20" fmla="*/ 175522599 w 72"/>
                <a:gd name="T21" fmla="*/ 542423730 h 72"/>
                <a:gd name="T22" fmla="*/ 79775715 w 72"/>
                <a:gd name="T23" fmla="*/ 494556913 h 72"/>
                <a:gd name="T24" fmla="*/ 15971169 w 72"/>
                <a:gd name="T25" fmla="*/ 398823278 h 72"/>
                <a:gd name="T26" fmla="*/ 0 w 72"/>
                <a:gd name="T27" fmla="*/ 287160744 h 72"/>
                <a:gd name="T28" fmla="*/ 0 w 72"/>
                <a:gd name="T29" fmla="*/ 223365028 h 72"/>
                <a:gd name="T30" fmla="*/ 47873542 w 72"/>
                <a:gd name="T31" fmla="*/ 127631393 h 72"/>
                <a:gd name="T32" fmla="*/ 127649257 w 72"/>
                <a:gd name="T33" fmla="*/ 47866818 h 72"/>
                <a:gd name="T34" fmla="*/ 223396141 w 72"/>
                <a:gd name="T35" fmla="*/ 0 h 72"/>
                <a:gd name="T36" fmla="*/ 287240651 w 72"/>
                <a:gd name="T37" fmla="*/ 0 h 72"/>
                <a:gd name="T38" fmla="*/ 287240651 w 72"/>
                <a:gd name="T39" fmla="*/ 47866818 h 72"/>
                <a:gd name="T40" fmla="*/ 207424972 w 72"/>
                <a:gd name="T41" fmla="*/ 63795716 h 72"/>
                <a:gd name="T42" fmla="*/ 79775715 w 72"/>
                <a:gd name="T43" fmla="*/ 191427309 h 72"/>
                <a:gd name="T44" fmla="*/ 63844511 w 72"/>
                <a:gd name="T45" fmla="*/ 287160744 h 72"/>
                <a:gd name="T46" fmla="*/ 127649257 w 72"/>
                <a:gd name="T47" fmla="*/ 446690095 h 72"/>
                <a:gd name="T48" fmla="*/ 239367309 w 72"/>
                <a:gd name="T49" fmla="*/ 510525772 h 72"/>
                <a:gd name="T50" fmla="*/ 287240651 w 72"/>
                <a:gd name="T51" fmla="*/ 526454871 h 72"/>
                <a:gd name="T52" fmla="*/ 382947571 w 72"/>
                <a:gd name="T53" fmla="*/ 510525772 h 72"/>
                <a:gd name="T54" fmla="*/ 494665623 w 72"/>
                <a:gd name="T55" fmla="*/ 382894379 h 72"/>
                <a:gd name="T56" fmla="*/ 510596828 w 72"/>
                <a:gd name="T57" fmla="*/ 287160744 h 72"/>
                <a:gd name="T58" fmla="*/ 446792281 w 72"/>
                <a:gd name="T59" fmla="*/ 111662534 h 72"/>
                <a:gd name="T60" fmla="*/ 335074229 w 72"/>
                <a:gd name="T61" fmla="*/ 47866818 h 72"/>
                <a:gd name="T62" fmla="*/ 287240651 w 72"/>
                <a:gd name="T63" fmla="*/ 47866818 h 72"/>
                <a:gd name="T64" fmla="*/ 175522599 w 72"/>
                <a:gd name="T65" fmla="*/ 446690095 h 72"/>
                <a:gd name="T66" fmla="*/ 175522599 w 72"/>
                <a:gd name="T67" fmla="*/ 127631393 h 72"/>
                <a:gd name="T68" fmla="*/ 271269483 w 72"/>
                <a:gd name="T69" fmla="*/ 127631393 h 72"/>
                <a:gd name="T70" fmla="*/ 382947571 w 72"/>
                <a:gd name="T71" fmla="*/ 143600453 h 72"/>
                <a:gd name="T72" fmla="*/ 398918740 w 72"/>
                <a:gd name="T73" fmla="*/ 175498211 h 72"/>
                <a:gd name="T74" fmla="*/ 398918740 w 72"/>
                <a:gd name="T75" fmla="*/ 223365028 h 72"/>
                <a:gd name="T76" fmla="*/ 382947571 w 72"/>
                <a:gd name="T77" fmla="*/ 271191885 h 72"/>
                <a:gd name="T78" fmla="*/ 351045398 w 72"/>
                <a:gd name="T79" fmla="*/ 287160744 h 72"/>
                <a:gd name="T80" fmla="*/ 382947571 w 72"/>
                <a:gd name="T81" fmla="*/ 319058702 h 72"/>
                <a:gd name="T82" fmla="*/ 398918740 w 72"/>
                <a:gd name="T83" fmla="*/ 366925520 h 72"/>
                <a:gd name="T84" fmla="*/ 351045398 w 72"/>
                <a:gd name="T85" fmla="*/ 446690095 h 72"/>
                <a:gd name="T86" fmla="*/ 335074229 w 72"/>
                <a:gd name="T87" fmla="*/ 366925520 h 72"/>
                <a:gd name="T88" fmla="*/ 319143024 w 72"/>
                <a:gd name="T89" fmla="*/ 335027562 h 72"/>
                <a:gd name="T90" fmla="*/ 239367309 w 72"/>
                <a:gd name="T91" fmla="*/ 319058702 h 72"/>
                <a:gd name="T92" fmla="*/ 239367309 w 72"/>
                <a:gd name="T93" fmla="*/ 271191885 h 72"/>
                <a:gd name="T94" fmla="*/ 271269483 w 72"/>
                <a:gd name="T95" fmla="*/ 271191885 h 72"/>
                <a:gd name="T96" fmla="*/ 335074229 w 72"/>
                <a:gd name="T97" fmla="*/ 239294127 h 72"/>
                <a:gd name="T98" fmla="*/ 351045398 w 72"/>
                <a:gd name="T99" fmla="*/ 223365028 h 72"/>
                <a:gd name="T100" fmla="*/ 335074229 w 72"/>
                <a:gd name="T101" fmla="*/ 175498211 h 72"/>
                <a:gd name="T102" fmla="*/ 271269483 w 72"/>
                <a:gd name="T103" fmla="*/ 159529351 h 72"/>
                <a:gd name="T104" fmla="*/ 239367309 w 72"/>
                <a:gd name="T105" fmla="*/ 175498211 h 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2"/>
                <a:gd name="T160" fmla="*/ 0 h 72"/>
                <a:gd name="T161" fmla="*/ 72 w 72"/>
                <a:gd name="T162" fmla="*/ 72 h 7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2" h="72">
                  <a:moveTo>
                    <a:pt x="36" y="0"/>
                  </a:moveTo>
                  <a:lnTo>
                    <a:pt x="36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6" y="6"/>
                  </a:lnTo>
                  <a:lnTo>
                    <a:pt x="62" y="10"/>
                  </a:lnTo>
                  <a:lnTo>
                    <a:pt x="66" y="16"/>
                  </a:lnTo>
                  <a:lnTo>
                    <a:pt x="70" y="22"/>
                  </a:lnTo>
                  <a:lnTo>
                    <a:pt x="72" y="28"/>
                  </a:lnTo>
                  <a:lnTo>
                    <a:pt x="72" y="36"/>
                  </a:lnTo>
                  <a:lnTo>
                    <a:pt x="72" y="42"/>
                  </a:lnTo>
                  <a:lnTo>
                    <a:pt x="70" y="50"/>
                  </a:lnTo>
                  <a:lnTo>
                    <a:pt x="66" y="56"/>
                  </a:lnTo>
                  <a:lnTo>
                    <a:pt x="62" y="62"/>
                  </a:lnTo>
                  <a:lnTo>
                    <a:pt x="56" y="66"/>
                  </a:lnTo>
                  <a:lnTo>
                    <a:pt x="50" y="68"/>
                  </a:lnTo>
                  <a:lnTo>
                    <a:pt x="44" y="70"/>
                  </a:lnTo>
                  <a:lnTo>
                    <a:pt x="36" y="72"/>
                  </a:lnTo>
                  <a:lnTo>
                    <a:pt x="28" y="70"/>
                  </a:lnTo>
                  <a:lnTo>
                    <a:pt x="22" y="68"/>
                  </a:lnTo>
                  <a:lnTo>
                    <a:pt x="16" y="66"/>
                  </a:lnTo>
                  <a:lnTo>
                    <a:pt x="10" y="62"/>
                  </a:lnTo>
                  <a:lnTo>
                    <a:pt x="6" y="56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6" y="6"/>
                  </a:moveTo>
                  <a:lnTo>
                    <a:pt x="36" y="6"/>
                  </a:lnTo>
                  <a:lnTo>
                    <a:pt x="30" y="6"/>
                  </a:lnTo>
                  <a:lnTo>
                    <a:pt x="26" y="8"/>
                  </a:lnTo>
                  <a:lnTo>
                    <a:pt x="16" y="14"/>
                  </a:lnTo>
                  <a:lnTo>
                    <a:pt x="10" y="24"/>
                  </a:lnTo>
                  <a:lnTo>
                    <a:pt x="8" y="36"/>
                  </a:lnTo>
                  <a:lnTo>
                    <a:pt x="10" y="48"/>
                  </a:lnTo>
                  <a:lnTo>
                    <a:pt x="16" y="56"/>
                  </a:lnTo>
                  <a:lnTo>
                    <a:pt x="26" y="64"/>
                  </a:lnTo>
                  <a:lnTo>
                    <a:pt x="30" y="64"/>
                  </a:lnTo>
                  <a:lnTo>
                    <a:pt x="36" y="66"/>
                  </a:lnTo>
                  <a:lnTo>
                    <a:pt x="42" y="66"/>
                  </a:lnTo>
                  <a:lnTo>
                    <a:pt x="48" y="64"/>
                  </a:lnTo>
                  <a:lnTo>
                    <a:pt x="56" y="56"/>
                  </a:lnTo>
                  <a:lnTo>
                    <a:pt x="62" y="48"/>
                  </a:lnTo>
                  <a:lnTo>
                    <a:pt x="64" y="36"/>
                  </a:lnTo>
                  <a:lnTo>
                    <a:pt x="62" y="24"/>
                  </a:lnTo>
                  <a:lnTo>
                    <a:pt x="56" y="14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6" y="6"/>
                  </a:lnTo>
                  <a:close/>
                  <a:moveTo>
                    <a:pt x="30" y="56"/>
                  </a:moveTo>
                  <a:lnTo>
                    <a:pt x="22" y="56"/>
                  </a:lnTo>
                  <a:lnTo>
                    <a:pt x="22" y="16"/>
                  </a:lnTo>
                  <a:lnTo>
                    <a:pt x="34" y="16"/>
                  </a:lnTo>
                  <a:lnTo>
                    <a:pt x="42" y="16"/>
                  </a:lnTo>
                  <a:lnTo>
                    <a:pt x="48" y="18"/>
                  </a:lnTo>
                  <a:lnTo>
                    <a:pt x="50" y="22"/>
                  </a:lnTo>
                  <a:lnTo>
                    <a:pt x="50" y="28"/>
                  </a:lnTo>
                  <a:lnTo>
                    <a:pt x="50" y="30"/>
                  </a:lnTo>
                  <a:lnTo>
                    <a:pt x="48" y="34"/>
                  </a:lnTo>
                  <a:lnTo>
                    <a:pt x="44" y="36"/>
                  </a:lnTo>
                  <a:lnTo>
                    <a:pt x="48" y="40"/>
                  </a:lnTo>
                  <a:lnTo>
                    <a:pt x="50" y="46"/>
                  </a:lnTo>
                  <a:lnTo>
                    <a:pt x="52" y="56"/>
                  </a:lnTo>
                  <a:lnTo>
                    <a:pt x="44" y="56"/>
                  </a:lnTo>
                  <a:lnTo>
                    <a:pt x="42" y="46"/>
                  </a:lnTo>
                  <a:lnTo>
                    <a:pt x="40" y="42"/>
                  </a:lnTo>
                  <a:lnTo>
                    <a:pt x="34" y="40"/>
                  </a:lnTo>
                  <a:lnTo>
                    <a:pt x="30" y="40"/>
                  </a:lnTo>
                  <a:lnTo>
                    <a:pt x="30" y="56"/>
                  </a:lnTo>
                  <a:close/>
                  <a:moveTo>
                    <a:pt x="30" y="34"/>
                  </a:moveTo>
                  <a:lnTo>
                    <a:pt x="34" y="34"/>
                  </a:lnTo>
                  <a:lnTo>
                    <a:pt x="40" y="32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4" y="26"/>
                  </a:lnTo>
                  <a:lnTo>
                    <a:pt x="42" y="22"/>
                  </a:lnTo>
                  <a:lnTo>
                    <a:pt x="38" y="22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30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4150"/>
            <a:ext cx="86868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6868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91000" y="6629400"/>
            <a:ext cx="762000" cy="168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136" y="6629400"/>
            <a:ext cx="3903664" cy="16827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477000"/>
            <a:ext cx="762000" cy="168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0" name="Rectangle 19"/>
          <p:cNvSpPr>
            <a:spLocks noChangeArrowheads="1"/>
          </p:cNvSpPr>
          <p:nvPr userDrawn="1"/>
        </p:nvSpPr>
        <p:spPr bwMode="auto">
          <a:xfrm>
            <a:off x="681990" y="6504658"/>
            <a:ext cx="389001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r>
              <a:rPr lang="en-US" sz="700" dirty="0">
                <a:solidFill>
                  <a:srgbClr val="FFFFFF"/>
                </a:solidFill>
              </a:rPr>
              <a:t>© </a:t>
            </a:r>
            <a:r>
              <a:rPr lang="en-US" sz="700" dirty="0" smtClean="0">
                <a:solidFill>
                  <a:srgbClr val="FFFFFF"/>
                </a:solidFill>
              </a:rPr>
              <a:t>2014 </a:t>
            </a:r>
            <a:r>
              <a:rPr lang="en-US" sz="700" dirty="0">
                <a:solidFill>
                  <a:srgbClr val="FFFFFF"/>
                </a:solidFill>
              </a:rPr>
              <a:t>Adobe Systems </a:t>
            </a:r>
            <a:r>
              <a:rPr lang="en-US" sz="700" dirty="0" smtClean="0">
                <a:solidFill>
                  <a:srgbClr val="FFFFFF"/>
                </a:solidFill>
              </a:rPr>
              <a:t>Incorporated.</a:t>
            </a:r>
            <a:r>
              <a:rPr lang="en-US" sz="700" baseline="0" dirty="0" smtClean="0">
                <a:solidFill>
                  <a:srgbClr val="FFFFFF"/>
                </a:solidFill>
              </a:rPr>
              <a:t> </a:t>
            </a:r>
            <a:r>
              <a:rPr lang="en-IN" sz="700" dirty="0" smtClean="0">
                <a:solidFill>
                  <a:srgbClr val="FFFFFF"/>
                </a:solidFill>
              </a:rPr>
              <a:t>Content Produced by Adobe Value Positioning</a:t>
            </a:r>
            <a:r>
              <a:rPr lang="en-IN" sz="700" baseline="0" dirty="0" smtClean="0">
                <a:solidFill>
                  <a:srgbClr val="FFFFFF"/>
                </a:solidFill>
              </a:rPr>
              <a:t> </a:t>
            </a:r>
            <a:r>
              <a:rPr lang="en-IN" sz="700" dirty="0" smtClean="0">
                <a:solidFill>
                  <a:srgbClr val="FFFFFF"/>
                </a:solidFill>
              </a:rPr>
              <a:t>Team.</a:t>
            </a:r>
            <a:r>
              <a:rPr lang="en-US" sz="700" baseline="0" dirty="0" smtClean="0">
                <a:solidFill>
                  <a:srgbClr val="FFFFFF"/>
                </a:solidFill>
              </a:rPr>
              <a:t> </a:t>
            </a:r>
          </a:p>
          <a:p>
            <a:r>
              <a:rPr lang="en-US" sz="700" dirty="0" smtClean="0">
                <a:solidFill>
                  <a:srgbClr val="FFFFFF"/>
                </a:solidFill>
              </a:rPr>
              <a:t>All </a:t>
            </a:r>
            <a:r>
              <a:rPr lang="en-US" sz="700" dirty="0">
                <a:solidFill>
                  <a:srgbClr val="FFFFFF"/>
                </a:solidFill>
              </a:rPr>
              <a:t>Rights Reserved.  Adobe Confidential.</a:t>
            </a:r>
          </a:p>
        </p:txBody>
      </p:sp>
      <p:pic>
        <p:nvPicPr>
          <p:cNvPr id="21" name="Picture 20" descr="scservices-id-set-05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385" y="6421010"/>
            <a:ext cx="365778" cy="3657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31775" indent="-231775" algn="l" defTabSz="914400" rtl="0" eaLnBrk="1" latinLnBrk="0" hangingPunct="1">
        <a:spcBef>
          <a:spcPts val="600"/>
        </a:spcBef>
        <a:buClr>
          <a:schemeClr val="accent4"/>
        </a:buClr>
        <a:buSzPct val="7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spcBef>
          <a:spcPts val="600"/>
        </a:spcBef>
        <a:buClr>
          <a:schemeClr val="accent4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31825" indent="-168275" algn="l" defTabSz="914400" rtl="0" eaLnBrk="1" latinLnBrk="0" hangingPunct="1">
        <a:spcBef>
          <a:spcPts val="600"/>
        </a:spcBef>
        <a:buClr>
          <a:schemeClr val="accent4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98513" indent="-166688" algn="l" defTabSz="914400" rtl="0" eaLnBrk="1" latinLnBrk="0" hangingPunct="1">
        <a:spcBef>
          <a:spcPts val="600"/>
        </a:spcBef>
        <a:buClr>
          <a:schemeClr val="accent4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15888" algn="l" defTabSz="914400" rtl="0" eaLnBrk="1" latinLnBrk="0" hangingPunct="1">
        <a:spcBef>
          <a:spcPts val="600"/>
        </a:spcBef>
        <a:buClr>
          <a:schemeClr val="accent4"/>
        </a:buClr>
        <a:buSzPct val="70000"/>
        <a:buFont typeface="Wingdings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29057" y="1484825"/>
            <a:ext cx="4973857" cy="369332"/>
          </a:xfrm>
        </p:spPr>
        <p:txBody>
          <a:bodyPr/>
          <a:lstStyle/>
          <a:p>
            <a:r>
              <a:rPr lang="en-US" dirty="0" smtClean="0"/>
              <a:t>Sample Company</a:t>
            </a:r>
            <a:endParaRPr lang="en-US" dirty="0"/>
          </a:p>
        </p:txBody>
      </p:sp>
      <p:pic>
        <p:nvPicPr>
          <p:cNvPr id="10" name="Picture 9" descr="shutterstock_57861886-[Converted].png"/>
          <p:cNvPicPr>
            <a:picLocks noChangeAspect="1"/>
          </p:cNvPicPr>
          <p:nvPr/>
        </p:nvPicPr>
        <p:blipFill>
          <a:blip r:embed="rId3"/>
          <a:srcRect l="1310" t="27518" r="754" b="29880"/>
          <a:stretch>
            <a:fillRect/>
          </a:stretch>
        </p:blipFill>
        <p:spPr>
          <a:xfrm>
            <a:off x="0" y="2467051"/>
            <a:ext cx="9144000" cy="397764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057" y="1983529"/>
            <a:ext cx="8190798" cy="276999"/>
          </a:xfrm>
        </p:spPr>
        <p:txBody>
          <a:bodyPr/>
          <a:lstStyle/>
          <a:p>
            <a:fld id="{0FEBB310-E107-CD4F-85DB-D3311C7FC99F}" type="datetime4">
              <a:rPr lang="en-US" smtClean="0"/>
              <a:t>April 25, 2014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66955" y="10516"/>
            <a:ext cx="5707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Adobe Light Business Case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3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/>
          <p:cNvSpPr/>
          <p:nvPr/>
        </p:nvSpPr>
        <p:spPr>
          <a:xfrm>
            <a:off x="1759815" y="5114040"/>
            <a:ext cx="6615876" cy="10225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Increase Annual Digital Marketing Operating Profit</a:t>
            </a:r>
            <a:endParaRPr lang="en-US" sz="1200" dirty="0"/>
          </a:p>
        </p:txBody>
      </p:sp>
      <p:sp>
        <p:nvSpPr>
          <p:cNvPr id="39" name="Right Triangle 12"/>
          <p:cNvSpPr/>
          <p:nvPr/>
        </p:nvSpPr>
        <p:spPr>
          <a:xfrm rot="18900000">
            <a:off x="6115369" y="4147999"/>
            <a:ext cx="1421803" cy="1421803"/>
          </a:xfrm>
          <a:custGeom>
            <a:avLst/>
            <a:gdLst>
              <a:gd name="connsiteX0" fmla="*/ 0 w 1421803"/>
              <a:gd name="connsiteY0" fmla="*/ 1421803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0 w 1421803"/>
              <a:gd name="connsiteY3" fmla="*/ 1421803 h 1421803"/>
              <a:gd name="connsiteX0" fmla="*/ 502894 w 1421803"/>
              <a:gd name="connsiteY0" fmla="*/ 909929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502894 w 1421803"/>
              <a:gd name="connsiteY3" fmla="*/ 909929 h 1421803"/>
              <a:gd name="connsiteX0" fmla="*/ 399621 w 1421803"/>
              <a:gd name="connsiteY0" fmla="*/ 1013202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399621 w 1421803"/>
              <a:gd name="connsiteY3" fmla="*/ 1013202 h 142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1803" h="1421803">
                <a:moveTo>
                  <a:pt x="399621" y="1013202"/>
                </a:moveTo>
                <a:lnTo>
                  <a:pt x="0" y="0"/>
                </a:lnTo>
                <a:lnTo>
                  <a:pt x="1421803" y="1421803"/>
                </a:lnTo>
                <a:lnTo>
                  <a:pt x="399621" y="101320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rot="18900000">
            <a:off x="2791555" y="4155692"/>
            <a:ext cx="1421803" cy="1421803"/>
          </a:xfrm>
          <a:custGeom>
            <a:avLst/>
            <a:gdLst>
              <a:gd name="connsiteX0" fmla="*/ 0 w 1421803"/>
              <a:gd name="connsiteY0" fmla="*/ 1421803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0 w 1421803"/>
              <a:gd name="connsiteY3" fmla="*/ 1421803 h 1421803"/>
              <a:gd name="connsiteX0" fmla="*/ 502894 w 1421803"/>
              <a:gd name="connsiteY0" fmla="*/ 909929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502894 w 1421803"/>
              <a:gd name="connsiteY3" fmla="*/ 909929 h 1421803"/>
              <a:gd name="connsiteX0" fmla="*/ 399621 w 1421803"/>
              <a:gd name="connsiteY0" fmla="*/ 1013202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399621 w 1421803"/>
              <a:gd name="connsiteY3" fmla="*/ 1013202 h 142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1803" h="1421803">
                <a:moveTo>
                  <a:pt x="399621" y="1013202"/>
                </a:moveTo>
                <a:lnTo>
                  <a:pt x="0" y="0"/>
                </a:lnTo>
                <a:lnTo>
                  <a:pt x="1421803" y="1421803"/>
                </a:lnTo>
                <a:lnTo>
                  <a:pt x="399621" y="101320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 smtClean="0">
                <a:latin typeface="Adobe Clean Light" pitchFamily="34" charset="0"/>
              </a:rPr>
              <a:t>Mapping Goal Achievement to </a:t>
            </a:r>
            <a:r>
              <a:rPr lang="en-US" sz="2200" dirty="0">
                <a:latin typeface="Adobe Clean Light" pitchFamily="34" charset="0"/>
              </a:rPr>
              <a:t>Financial </a:t>
            </a:r>
            <a:r>
              <a:rPr lang="en-US" sz="2200" dirty="0" smtClean="0">
                <a:latin typeface="Adobe Clean Light" pitchFamily="34" charset="0"/>
              </a:rPr>
              <a:t>Benefit</a:t>
            </a:r>
            <a:endParaRPr lang="en-US" sz="2200" dirty="0">
              <a:latin typeface="Adobe Clean Light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10</a:t>
            </a:fld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857250" y="1109830"/>
            <a:ext cx="873618" cy="149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Digital Marketing Objectives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57250" y="2637714"/>
            <a:ext cx="873618" cy="149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KPIs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276850" y="4161714"/>
            <a:ext cx="3098840" cy="9255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Reduce Total Annual Digital Marketing Costs</a:t>
            </a:r>
            <a:endParaRPr lang="en-US" sz="1100" dirty="0"/>
          </a:p>
        </p:txBody>
      </p:sp>
      <p:sp>
        <p:nvSpPr>
          <p:cNvPr id="117" name="Rectangle 116"/>
          <p:cNvSpPr/>
          <p:nvPr/>
        </p:nvSpPr>
        <p:spPr>
          <a:xfrm>
            <a:off x="857250" y="4161713"/>
            <a:ext cx="873618" cy="19748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Financial Benefits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759814" y="4161714"/>
            <a:ext cx="3485285" cy="9255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Increase Total Annual Digital Marketing Revenue</a:t>
            </a:r>
            <a:endParaRPr lang="en-US" sz="1100" dirty="0"/>
          </a:p>
        </p:txBody>
      </p:sp>
      <p:sp>
        <p:nvSpPr>
          <p:cNvPr id="40" name="Right Triangle 12"/>
          <p:cNvSpPr/>
          <p:nvPr/>
        </p:nvSpPr>
        <p:spPr>
          <a:xfrm rot="18900000">
            <a:off x="2063967" y="3821040"/>
            <a:ext cx="531989" cy="548855"/>
          </a:xfrm>
          <a:custGeom>
            <a:avLst/>
            <a:gdLst>
              <a:gd name="connsiteX0" fmla="*/ 0 w 1421803"/>
              <a:gd name="connsiteY0" fmla="*/ 1421803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0 w 1421803"/>
              <a:gd name="connsiteY3" fmla="*/ 1421803 h 1421803"/>
              <a:gd name="connsiteX0" fmla="*/ 502894 w 1421803"/>
              <a:gd name="connsiteY0" fmla="*/ 909929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502894 w 1421803"/>
              <a:gd name="connsiteY3" fmla="*/ 909929 h 1421803"/>
              <a:gd name="connsiteX0" fmla="*/ 399621 w 1421803"/>
              <a:gd name="connsiteY0" fmla="*/ 1013202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399621 w 1421803"/>
              <a:gd name="connsiteY3" fmla="*/ 1013202 h 142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1803" h="1421803">
                <a:moveTo>
                  <a:pt x="399621" y="1013202"/>
                </a:moveTo>
                <a:lnTo>
                  <a:pt x="0" y="0"/>
                </a:lnTo>
                <a:lnTo>
                  <a:pt x="1421803" y="1421803"/>
                </a:lnTo>
                <a:lnTo>
                  <a:pt x="399621" y="101320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9814" y="2637714"/>
            <a:ext cx="1140294" cy="149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Increase Number of Visits by New Customers per Month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1" name="Right Triangle 12"/>
          <p:cNvSpPr/>
          <p:nvPr/>
        </p:nvSpPr>
        <p:spPr>
          <a:xfrm rot="18900000">
            <a:off x="3238501" y="3821040"/>
            <a:ext cx="531989" cy="548855"/>
          </a:xfrm>
          <a:custGeom>
            <a:avLst/>
            <a:gdLst>
              <a:gd name="connsiteX0" fmla="*/ 0 w 1421803"/>
              <a:gd name="connsiteY0" fmla="*/ 1421803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0 w 1421803"/>
              <a:gd name="connsiteY3" fmla="*/ 1421803 h 1421803"/>
              <a:gd name="connsiteX0" fmla="*/ 502894 w 1421803"/>
              <a:gd name="connsiteY0" fmla="*/ 909929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502894 w 1421803"/>
              <a:gd name="connsiteY3" fmla="*/ 909929 h 1421803"/>
              <a:gd name="connsiteX0" fmla="*/ 399621 w 1421803"/>
              <a:gd name="connsiteY0" fmla="*/ 1013202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399621 w 1421803"/>
              <a:gd name="connsiteY3" fmla="*/ 1013202 h 142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1803" h="1421803">
                <a:moveTo>
                  <a:pt x="399621" y="1013202"/>
                </a:moveTo>
                <a:lnTo>
                  <a:pt x="0" y="0"/>
                </a:lnTo>
                <a:lnTo>
                  <a:pt x="1421803" y="1421803"/>
                </a:lnTo>
                <a:lnTo>
                  <a:pt x="399621" y="101320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934348" y="2637714"/>
            <a:ext cx="1140294" cy="149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Increase Average Prospect to Order Conversion Rate for Customers</a:t>
            </a:r>
          </a:p>
        </p:txBody>
      </p:sp>
      <p:sp>
        <p:nvSpPr>
          <p:cNvPr id="43" name="Right Triangle 12"/>
          <p:cNvSpPr/>
          <p:nvPr/>
        </p:nvSpPr>
        <p:spPr>
          <a:xfrm rot="18900000">
            <a:off x="4408958" y="3821040"/>
            <a:ext cx="531989" cy="548855"/>
          </a:xfrm>
          <a:custGeom>
            <a:avLst/>
            <a:gdLst>
              <a:gd name="connsiteX0" fmla="*/ 0 w 1421803"/>
              <a:gd name="connsiteY0" fmla="*/ 1421803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0 w 1421803"/>
              <a:gd name="connsiteY3" fmla="*/ 1421803 h 1421803"/>
              <a:gd name="connsiteX0" fmla="*/ 502894 w 1421803"/>
              <a:gd name="connsiteY0" fmla="*/ 909929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502894 w 1421803"/>
              <a:gd name="connsiteY3" fmla="*/ 909929 h 1421803"/>
              <a:gd name="connsiteX0" fmla="*/ 399621 w 1421803"/>
              <a:gd name="connsiteY0" fmla="*/ 1013202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399621 w 1421803"/>
              <a:gd name="connsiteY3" fmla="*/ 1013202 h 142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1803" h="1421803">
                <a:moveTo>
                  <a:pt x="399621" y="1013202"/>
                </a:moveTo>
                <a:lnTo>
                  <a:pt x="0" y="0"/>
                </a:lnTo>
                <a:lnTo>
                  <a:pt x="1421803" y="1421803"/>
                </a:lnTo>
                <a:lnTo>
                  <a:pt x="399621" y="101320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104805" y="2637714"/>
            <a:ext cx="1140294" cy="149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Increase Number of Visits by Returning Customers per Month</a:t>
            </a:r>
          </a:p>
        </p:txBody>
      </p:sp>
      <p:sp>
        <p:nvSpPr>
          <p:cNvPr id="45" name="Right Triangle 12"/>
          <p:cNvSpPr/>
          <p:nvPr/>
        </p:nvSpPr>
        <p:spPr>
          <a:xfrm rot="18900000">
            <a:off x="2059204" y="2293156"/>
            <a:ext cx="531989" cy="548855"/>
          </a:xfrm>
          <a:custGeom>
            <a:avLst/>
            <a:gdLst>
              <a:gd name="connsiteX0" fmla="*/ 0 w 1421803"/>
              <a:gd name="connsiteY0" fmla="*/ 1421803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0 w 1421803"/>
              <a:gd name="connsiteY3" fmla="*/ 1421803 h 1421803"/>
              <a:gd name="connsiteX0" fmla="*/ 502894 w 1421803"/>
              <a:gd name="connsiteY0" fmla="*/ 909929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502894 w 1421803"/>
              <a:gd name="connsiteY3" fmla="*/ 909929 h 1421803"/>
              <a:gd name="connsiteX0" fmla="*/ 399621 w 1421803"/>
              <a:gd name="connsiteY0" fmla="*/ 1013202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399621 w 1421803"/>
              <a:gd name="connsiteY3" fmla="*/ 1013202 h 142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1803" h="1421803">
                <a:moveTo>
                  <a:pt x="399621" y="1013202"/>
                </a:moveTo>
                <a:lnTo>
                  <a:pt x="0" y="0"/>
                </a:lnTo>
                <a:lnTo>
                  <a:pt x="1421803" y="1421803"/>
                </a:lnTo>
                <a:lnTo>
                  <a:pt x="399621" y="1013202"/>
                </a:lnTo>
                <a:close/>
              </a:path>
            </a:pathLst>
          </a:custGeom>
          <a:solidFill>
            <a:srgbClr val="EBF9FF"/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755051" y="1109830"/>
            <a:ext cx="1140294" cy="1498600"/>
          </a:xfrm>
          <a:prstGeom prst="rect">
            <a:avLst/>
          </a:prstGeom>
          <a:solidFill>
            <a:srgbClr val="EB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Acquire Customers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7" name="Right Triangle 12"/>
          <p:cNvSpPr/>
          <p:nvPr/>
        </p:nvSpPr>
        <p:spPr>
          <a:xfrm rot="18900000">
            <a:off x="3238501" y="2293156"/>
            <a:ext cx="531989" cy="548855"/>
          </a:xfrm>
          <a:custGeom>
            <a:avLst/>
            <a:gdLst>
              <a:gd name="connsiteX0" fmla="*/ 0 w 1421803"/>
              <a:gd name="connsiteY0" fmla="*/ 1421803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0 w 1421803"/>
              <a:gd name="connsiteY3" fmla="*/ 1421803 h 1421803"/>
              <a:gd name="connsiteX0" fmla="*/ 502894 w 1421803"/>
              <a:gd name="connsiteY0" fmla="*/ 909929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502894 w 1421803"/>
              <a:gd name="connsiteY3" fmla="*/ 909929 h 1421803"/>
              <a:gd name="connsiteX0" fmla="*/ 399621 w 1421803"/>
              <a:gd name="connsiteY0" fmla="*/ 1013202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399621 w 1421803"/>
              <a:gd name="connsiteY3" fmla="*/ 1013202 h 142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1803" h="1421803">
                <a:moveTo>
                  <a:pt x="399621" y="1013202"/>
                </a:moveTo>
                <a:lnTo>
                  <a:pt x="0" y="0"/>
                </a:lnTo>
                <a:lnTo>
                  <a:pt x="1421803" y="1421803"/>
                </a:lnTo>
                <a:lnTo>
                  <a:pt x="399621" y="1013202"/>
                </a:lnTo>
                <a:close/>
              </a:path>
            </a:pathLst>
          </a:custGeom>
          <a:solidFill>
            <a:srgbClr val="EBF9FF"/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934348" y="1109830"/>
            <a:ext cx="1140294" cy="1498600"/>
          </a:xfrm>
          <a:prstGeom prst="rect">
            <a:avLst/>
          </a:prstGeom>
          <a:solidFill>
            <a:srgbClr val="EB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Convert Customers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9" name="Right Triangle 12"/>
          <p:cNvSpPr/>
          <p:nvPr/>
        </p:nvSpPr>
        <p:spPr>
          <a:xfrm rot="18900000">
            <a:off x="4408959" y="2293156"/>
            <a:ext cx="531989" cy="548855"/>
          </a:xfrm>
          <a:custGeom>
            <a:avLst/>
            <a:gdLst>
              <a:gd name="connsiteX0" fmla="*/ 0 w 1421803"/>
              <a:gd name="connsiteY0" fmla="*/ 1421803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0 w 1421803"/>
              <a:gd name="connsiteY3" fmla="*/ 1421803 h 1421803"/>
              <a:gd name="connsiteX0" fmla="*/ 502894 w 1421803"/>
              <a:gd name="connsiteY0" fmla="*/ 909929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502894 w 1421803"/>
              <a:gd name="connsiteY3" fmla="*/ 909929 h 1421803"/>
              <a:gd name="connsiteX0" fmla="*/ 399621 w 1421803"/>
              <a:gd name="connsiteY0" fmla="*/ 1013202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399621 w 1421803"/>
              <a:gd name="connsiteY3" fmla="*/ 1013202 h 142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1803" h="1421803">
                <a:moveTo>
                  <a:pt x="399621" y="1013202"/>
                </a:moveTo>
                <a:lnTo>
                  <a:pt x="0" y="0"/>
                </a:lnTo>
                <a:lnTo>
                  <a:pt x="1421803" y="1421803"/>
                </a:lnTo>
                <a:lnTo>
                  <a:pt x="399621" y="1013202"/>
                </a:lnTo>
                <a:close/>
              </a:path>
            </a:pathLst>
          </a:custGeom>
          <a:solidFill>
            <a:srgbClr val="EBF9FF"/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104806" y="1109830"/>
            <a:ext cx="1140294" cy="1498600"/>
          </a:xfrm>
          <a:prstGeom prst="rect">
            <a:avLst/>
          </a:prstGeom>
          <a:solidFill>
            <a:srgbClr val="EB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Retain Existing Customers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2" name="Right Triangle 12"/>
          <p:cNvSpPr/>
          <p:nvPr/>
        </p:nvSpPr>
        <p:spPr>
          <a:xfrm rot="18900000">
            <a:off x="5779206" y="3821039"/>
            <a:ext cx="531989" cy="548855"/>
          </a:xfrm>
          <a:custGeom>
            <a:avLst/>
            <a:gdLst>
              <a:gd name="connsiteX0" fmla="*/ 0 w 1421803"/>
              <a:gd name="connsiteY0" fmla="*/ 1421803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0 w 1421803"/>
              <a:gd name="connsiteY3" fmla="*/ 1421803 h 1421803"/>
              <a:gd name="connsiteX0" fmla="*/ 502894 w 1421803"/>
              <a:gd name="connsiteY0" fmla="*/ 909929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502894 w 1421803"/>
              <a:gd name="connsiteY3" fmla="*/ 909929 h 1421803"/>
              <a:gd name="connsiteX0" fmla="*/ 399621 w 1421803"/>
              <a:gd name="connsiteY0" fmla="*/ 1013202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399621 w 1421803"/>
              <a:gd name="connsiteY3" fmla="*/ 1013202 h 142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1803" h="1421803">
                <a:moveTo>
                  <a:pt x="399621" y="1013202"/>
                </a:moveTo>
                <a:lnTo>
                  <a:pt x="0" y="0"/>
                </a:lnTo>
                <a:lnTo>
                  <a:pt x="1421803" y="1421803"/>
                </a:lnTo>
                <a:lnTo>
                  <a:pt x="399621" y="101320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276850" y="2637713"/>
            <a:ext cx="1536700" cy="149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900" dirty="0">
                <a:solidFill>
                  <a:schemeClr val="tx1"/>
                </a:solidFill>
              </a:rPr>
              <a:t>Reduce Annual Cost for Salaries and Other Benefits as % of Digital Marketing Budget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60" name="Right Triangle 12"/>
          <p:cNvSpPr/>
          <p:nvPr/>
        </p:nvSpPr>
        <p:spPr>
          <a:xfrm rot="18900000">
            <a:off x="7341347" y="3821041"/>
            <a:ext cx="531989" cy="548855"/>
          </a:xfrm>
          <a:custGeom>
            <a:avLst/>
            <a:gdLst>
              <a:gd name="connsiteX0" fmla="*/ 0 w 1421803"/>
              <a:gd name="connsiteY0" fmla="*/ 1421803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0 w 1421803"/>
              <a:gd name="connsiteY3" fmla="*/ 1421803 h 1421803"/>
              <a:gd name="connsiteX0" fmla="*/ 502894 w 1421803"/>
              <a:gd name="connsiteY0" fmla="*/ 909929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502894 w 1421803"/>
              <a:gd name="connsiteY3" fmla="*/ 909929 h 1421803"/>
              <a:gd name="connsiteX0" fmla="*/ 399621 w 1421803"/>
              <a:gd name="connsiteY0" fmla="*/ 1013202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399621 w 1421803"/>
              <a:gd name="connsiteY3" fmla="*/ 1013202 h 142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1803" h="1421803">
                <a:moveTo>
                  <a:pt x="399621" y="1013202"/>
                </a:moveTo>
                <a:lnTo>
                  <a:pt x="0" y="0"/>
                </a:lnTo>
                <a:lnTo>
                  <a:pt x="1421803" y="1421803"/>
                </a:lnTo>
                <a:lnTo>
                  <a:pt x="399621" y="101320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838991" y="2637715"/>
            <a:ext cx="1536700" cy="149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Reduce </a:t>
            </a:r>
            <a:r>
              <a:rPr lang="en-IN" sz="900" dirty="0">
                <a:solidFill>
                  <a:schemeClr val="tx1"/>
                </a:solidFill>
              </a:rPr>
              <a:t>Total IT Effort Cost as % of Total Annual Revenue Attributed to Digital Marketing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67" name="Right Triangle 12"/>
          <p:cNvSpPr/>
          <p:nvPr/>
        </p:nvSpPr>
        <p:spPr>
          <a:xfrm rot="18900000">
            <a:off x="5779206" y="2293153"/>
            <a:ext cx="531989" cy="548855"/>
          </a:xfrm>
          <a:custGeom>
            <a:avLst/>
            <a:gdLst>
              <a:gd name="connsiteX0" fmla="*/ 0 w 1421803"/>
              <a:gd name="connsiteY0" fmla="*/ 1421803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0 w 1421803"/>
              <a:gd name="connsiteY3" fmla="*/ 1421803 h 1421803"/>
              <a:gd name="connsiteX0" fmla="*/ 502894 w 1421803"/>
              <a:gd name="connsiteY0" fmla="*/ 909929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502894 w 1421803"/>
              <a:gd name="connsiteY3" fmla="*/ 909929 h 1421803"/>
              <a:gd name="connsiteX0" fmla="*/ 399621 w 1421803"/>
              <a:gd name="connsiteY0" fmla="*/ 1013202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399621 w 1421803"/>
              <a:gd name="connsiteY3" fmla="*/ 1013202 h 142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1803" h="1421803">
                <a:moveTo>
                  <a:pt x="399621" y="1013202"/>
                </a:moveTo>
                <a:lnTo>
                  <a:pt x="0" y="0"/>
                </a:lnTo>
                <a:lnTo>
                  <a:pt x="1421803" y="1421803"/>
                </a:lnTo>
                <a:lnTo>
                  <a:pt x="399621" y="1013202"/>
                </a:lnTo>
                <a:close/>
              </a:path>
            </a:pathLst>
          </a:custGeom>
          <a:solidFill>
            <a:srgbClr val="EBF9FF"/>
          </a:solidFill>
          <a:ln>
            <a:solidFill>
              <a:srgbClr val="FFF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276850" y="1109827"/>
            <a:ext cx="1536700" cy="1498600"/>
          </a:xfrm>
          <a:prstGeom prst="rect">
            <a:avLst/>
          </a:prstGeom>
          <a:solidFill>
            <a:srgbClr val="EB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Reduce Marketing Effort</a:t>
            </a:r>
          </a:p>
        </p:txBody>
      </p:sp>
      <p:sp>
        <p:nvSpPr>
          <p:cNvPr id="69" name="Right Triangle 12"/>
          <p:cNvSpPr/>
          <p:nvPr/>
        </p:nvSpPr>
        <p:spPr>
          <a:xfrm rot="18900000">
            <a:off x="7341347" y="2293155"/>
            <a:ext cx="531989" cy="548855"/>
          </a:xfrm>
          <a:custGeom>
            <a:avLst/>
            <a:gdLst>
              <a:gd name="connsiteX0" fmla="*/ 0 w 1421803"/>
              <a:gd name="connsiteY0" fmla="*/ 1421803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0 w 1421803"/>
              <a:gd name="connsiteY3" fmla="*/ 1421803 h 1421803"/>
              <a:gd name="connsiteX0" fmla="*/ 502894 w 1421803"/>
              <a:gd name="connsiteY0" fmla="*/ 909929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502894 w 1421803"/>
              <a:gd name="connsiteY3" fmla="*/ 909929 h 1421803"/>
              <a:gd name="connsiteX0" fmla="*/ 399621 w 1421803"/>
              <a:gd name="connsiteY0" fmla="*/ 1013202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399621 w 1421803"/>
              <a:gd name="connsiteY3" fmla="*/ 1013202 h 142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1803" h="1421803">
                <a:moveTo>
                  <a:pt x="399621" y="1013202"/>
                </a:moveTo>
                <a:lnTo>
                  <a:pt x="0" y="0"/>
                </a:lnTo>
                <a:lnTo>
                  <a:pt x="1421803" y="1421803"/>
                </a:lnTo>
                <a:lnTo>
                  <a:pt x="399621" y="1013202"/>
                </a:lnTo>
                <a:close/>
              </a:path>
            </a:pathLst>
          </a:custGeom>
          <a:solidFill>
            <a:srgbClr val="EBF9FF"/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838991" y="1109829"/>
            <a:ext cx="1536700" cy="1498600"/>
          </a:xfrm>
          <a:prstGeom prst="rect">
            <a:avLst/>
          </a:prstGeom>
          <a:solidFill>
            <a:srgbClr val="EB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Deflect IT  Effort</a:t>
            </a:r>
          </a:p>
        </p:txBody>
      </p:sp>
    </p:spTree>
    <p:extLst>
      <p:ext uri="{BB962C8B-B14F-4D97-AF65-F5344CB8AC3E}">
        <p14:creationId xmlns:p14="http://schemas.microsoft.com/office/powerpoint/2010/main" val="24356989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81" grpId="0" animBg="1"/>
      <p:bldP spid="82" grpId="0" animBg="1"/>
      <p:bldP spid="88" grpId="0" animBg="1"/>
      <p:bldP spid="117" grpId="0" animBg="1"/>
      <p:bldP spid="84" grpId="0" animBg="1"/>
      <p:bldP spid="7" grpId="0" animBg="1"/>
      <p:bldP spid="42" grpId="0" animBg="1"/>
      <p:bldP spid="44" grpId="0" animBg="1"/>
      <p:bldP spid="46" grpId="0" animBg="1"/>
      <p:bldP spid="48" grpId="0" animBg="1"/>
      <p:bldP spid="50" grpId="0" animBg="1"/>
      <p:bldP spid="53" grpId="0" animBg="1"/>
      <p:bldP spid="65" grpId="0" animBg="1"/>
      <p:bldP spid="68" grpId="0" animBg="1"/>
      <p:bldP spid="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gray"/>
        <p:txBody>
          <a:bodyPr>
            <a:noAutofit/>
          </a:bodyPr>
          <a:lstStyle/>
          <a:p>
            <a:r>
              <a:rPr lang="en-US" sz="2200" dirty="0">
                <a:latin typeface="Adobe Clean Light" pitchFamily="34" charset="0"/>
              </a:rPr>
              <a:t>Methodology to Estimate Potential Financial Benefits</a:t>
            </a:r>
          </a:p>
        </p:txBody>
      </p:sp>
      <p:sp>
        <p:nvSpPr>
          <p:cNvPr id="6" name="Rectangle 5"/>
          <p:cNvSpPr/>
          <p:nvPr/>
        </p:nvSpPr>
        <p:spPr bwMode="gray">
          <a:xfrm>
            <a:off x="228600" y="2410628"/>
            <a:ext cx="1918023" cy="9977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90000" tIns="72000" rIns="90000" bIns="72000" rtlCol="0" anchor="t"/>
          <a:lstStyle/>
          <a:p>
            <a:pPr lvl="0" algn="ctr"/>
            <a:r>
              <a:rPr lang="en-US" sz="1400" b="1" dirty="0" smtClean="0"/>
              <a:t>Baseline Revenue and </a:t>
            </a:r>
            <a:r>
              <a:rPr lang="en-US" sz="1400" b="1" dirty="0"/>
              <a:t>Costs Using </a:t>
            </a:r>
            <a:r>
              <a:rPr lang="en-US" sz="1400" b="1" dirty="0" smtClean="0"/>
              <a:t>Customer Current </a:t>
            </a:r>
            <a:r>
              <a:rPr lang="en-US" sz="1400" b="1" dirty="0"/>
              <a:t>State Data </a:t>
            </a:r>
            <a:endParaRPr lang="en-US" sz="1400" dirty="0" smtClean="0"/>
          </a:p>
        </p:txBody>
      </p:sp>
      <p:sp>
        <p:nvSpPr>
          <p:cNvPr id="13" name="Rectangle 12"/>
          <p:cNvSpPr/>
          <p:nvPr/>
        </p:nvSpPr>
        <p:spPr bwMode="gray">
          <a:xfrm>
            <a:off x="2911500" y="2410629"/>
            <a:ext cx="1918023" cy="9977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90000" tIns="72000" rIns="90000" bIns="72000" rtlCol="0" anchor="t"/>
          <a:lstStyle/>
          <a:p>
            <a:pPr lvl="0" algn="ctr"/>
            <a:r>
              <a:rPr lang="en-US" sz="1400" b="1" dirty="0" smtClean="0"/>
              <a:t>Estimated Improvement </a:t>
            </a:r>
            <a:r>
              <a:rPr lang="en-US" sz="1400" b="1" dirty="0"/>
              <a:t>% </a:t>
            </a:r>
            <a:r>
              <a:rPr lang="en-US" sz="1400" b="1" dirty="0" smtClean="0"/>
              <a:t>Based on </a:t>
            </a:r>
            <a:r>
              <a:rPr lang="en-US" sz="1400" b="1" dirty="0"/>
              <a:t>Current Best Practice </a:t>
            </a:r>
            <a:r>
              <a:rPr lang="en-US" sz="1400" b="1" dirty="0" smtClean="0"/>
              <a:t>Adoption</a:t>
            </a:r>
          </a:p>
        </p:txBody>
      </p:sp>
      <p:sp>
        <p:nvSpPr>
          <p:cNvPr id="9" name="Rectangle 8"/>
          <p:cNvSpPr/>
          <p:nvPr/>
        </p:nvSpPr>
        <p:spPr bwMode="gray">
          <a:xfrm>
            <a:off x="6311575" y="2410627"/>
            <a:ext cx="1918023" cy="997793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lIns="90000" tIns="72000" rIns="90000" bIns="72000" rtlCol="0" anchor="t"/>
          <a:lstStyle/>
          <a:p>
            <a:pPr lvl="0" algn="ctr"/>
            <a:r>
              <a:rPr lang="en-US" sz="1400" b="1" dirty="0" smtClean="0">
                <a:solidFill>
                  <a:schemeClr val="bg1"/>
                </a:solidFill>
              </a:rPr>
              <a:t>Potential Financial Benefits (Revenue Increase or Cost Decrease)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91000" y="6477000"/>
            <a:ext cx="762000" cy="168274"/>
          </a:xfrm>
        </p:spPr>
        <p:txBody>
          <a:bodyPr/>
          <a:lstStyle/>
          <a:p>
            <a:pPr algn="ctr"/>
            <a:fld id="{90156F56-D5AE-4C6F-B826-C69D1BC521BB}" type="slidenum">
              <a:rPr lang="en-US" smtClean="0">
                <a:solidFill>
                  <a:prstClr val="white"/>
                </a:solidFill>
              </a:rPr>
              <a:pPr algn="ctr"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30121" y="2670998"/>
            <a:ext cx="5584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13291" y="2670998"/>
            <a:ext cx="5584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=</a:t>
            </a:r>
            <a:endParaRPr lang="en-US" sz="2500" dirty="0"/>
          </a:p>
        </p:txBody>
      </p:sp>
      <p:sp>
        <p:nvSpPr>
          <p:cNvPr id="7" name="TextBox 6"/>
          <p:cNvSpPr txBox="1"/>
          <p:nvPr/>
        </p:nvSpPr>
        <p:spPr>
          <a:xfrm>
            <a:off x="328245" y="1782447"/>
            <a:ext cx="3974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Computing Potential Financial 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95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utterstock_82306198-[Converted].png"/>
          <p:cNvPicPr>
            <a:picLocks noChangeAspect="1"/>
          </p:cNvPicPr>
          <p:nvPr/>
        </p:nvPicPr>
        <p:blipFill>
          <a:blip r:embed="rId3"/>
          <a:srcRect l="1045" t="23792" r="3876" b="34848"/>
          <a:stretch>
            <a:fillRect/>
          </a:stretch>
        </p:blipFill>
        <p:spPr>
          <a:xfrm>
            <a:off x="0" y="2467051"/>
            <a:ext cx="9144000" cy="3977640"/>
          </a:xfrm>
          <a:prstGeom prst="rect">
            <a:avLst/>
          </a:prstGeom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 bwMode="gray"/>
        <p:txBody>
          <a:bodyPr>
            <a:noAutofit/>
          </a:bodyPr>
          <a:lstStyle/>
          <a:p>
            <a:r>
              <a:rPr lang="en-US" sz="2200" dirty="0">
                <a:latin typeface="Adobe Clean Light" pitchFamily="34" charset="0"/>
              </a:rPr>
              <a:t>Methodology to Estimate Potential Financial Benefits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91000" y="6477000"/>
            <a:ext cx="762000" cy="168274"/>
          </a:xfrm>
        </p:spPr>
        <p:txBody>
          <a:bodyPr/>
          <a:lstStyle/>
          <a:p>
            <a:pPr algn="ctr"/>
            <a:fld id="{90156F56-D5AE-4C6F-B826-C69D1BC521BB}" type="slidenum">
              <a:rPr lang="en-US" smtClean="0">
                <a:solidFill>
                  <a:prstClr val="white"/>
                </a:solidFill>
              </a:rPr>
              <a:pPr algn="ctr"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753" y="921299"/>
            <a:ext cx="68176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dobe Clean"/>
                <a:cs typeface="Adobe Clean"/>
              </a:rPr>
              <a:t>Computing Potential</a:t>
            </a:r>
          </a:p>
          <a:p>
            <a:r>
              <a:rPr lang="en-US" sz="4000" b="1" dirty="0" smtClean="0">
                <a:latin typeface="Adobe Clean"/>
                <a:cs typeface="Adobe Clean"/>
              </a:rPr>
              <a:t>Financial Benefits</a:t>
            </a:r>
            <a:endParaRPr lang="en-US" sz="4000" b="1" dirty="0">
              <a:latin typeface="Adobe Clean"/>
              <a:cs typeface="Adobe Clean"/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2645992" y="4000950"/>
            <a:ext cx="909842" cy="909842"/>
          </a:xfrm>
          <a:prstGeom prst="mathMultiply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qual 4"/>
          <p:cNvSpPr/>
          <p:nvPr/>
        </p:nvSpPr>
        <p:spPr>
          <a:xfrm>
            <a:off x="5636687" y="4049471"/>
            <a:ext cx="812800" cy="812800"/>
          </a:xfrm>
          <a:prstGeom prst="mathEqual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3093" y="2467051"/>
            <a:ext cx="1913466" cy="397764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Baseline Revenue and Costs Using Customer Current State 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15267" y="2467051"/>
            <a:ext cx="1913466" cy="397764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Estimated Improvements % Based on Current Best Practice Adoption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557441" y="2467051"/>
            <a:ext cx="1913466" cy="397764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srgbClr val="000000"/>
                </a:solidFill>
              </a:rPr>
              <a:t>Potential Financial Benefits (Revenue Increase or Cost Decrease)</a:t>
            </a:r>
          </a:p>
        </p:txBody>
      </p:sp>
    </p:spTree>
    <p:extLst>
      <p:ext uri="{BB962C8B-B14F-4D97-AF65-F5344CB8AC3E}">
        <p14:creationId xmlns:p14="http://schemas.microsoft.com/office/powerpoint/2010/main" val="427312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gray"/>
        <p:txBody>
          <a:bodyPr>
            <a:noAutofit/>
          </a:bodyPr>
          <a:lstStyle/>
          <a:p>
            <a:r>
              <a:rPr lang="en-US" sz="2200" dirty="0">
                <a:latin typeface="Adobe Clean Light" pitchFamily="34" charset="0"/>
              </a:rPr>
              <a:t>Additional Strategic Impacts</a:t>
            </a:r>
          </a:p>
        </p:txBody>
      </p:sp>
      <p:sp>
        <p:nvSpPr>
          <p:cNvPr id="3" name="Rectangle 2"/>
          <p:cNvSpPr/>
          <p:nvPr/>
        </p:nvSpPr>
        <p:spPr>
          <a:xfrm>
            <a:off x="2683190" y="3370164"/>
            <a:ext cx="2088444" cy="3408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Greater Visibility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83190" y="3807365"/>
            <a:ext cx="2088444" cy="3408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Insight  Based Decision Making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83190" y="4244566"/>
            <a:ext cx="2088444" cy="3408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Increased Business Agility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83190" y="4681767"/>
            <a:ext cx="2088444" cy="3408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Reduced Financial, Legal or Compliance Related  Risk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83190" y="5098978"/>
            <a:ext cx="2088444" cy="3408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Increased Job Enrichment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83190" y="1294980"/>
            <a:ext cx="2088444" cy="3408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Improved Customer Satisfaction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83190" y="1718860"/>
            <a:ext cx="2088444" cy="3408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Increased Brand Equity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83190" y="2131529"/>
            <a:ext cx="2088444" cy="3408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Improved Social Sentiment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83190" y="2559568"/>
            <a:ext cx="2088444" cy="3408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 smtClean="0">
                <a:solidFill>
                  <a:schemeClr val="tx1"/>
                </a:solidFill>
              </a:rPr>
              <a:t>Increased Competitive Advantage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6839" y="1914746"/>
            <a:ext cx="1737544" cy="4126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Customer Experiential Impact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56839" y="4171470"/>
            <a:ext cx="1737544" cy="4988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Organizational Impact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9056" y="1250514"/>
            <a:ext cx="3890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solidFill>
                  <a:srgbClr val="000000"/>
                </a:solidFill>
              </a:rPr>
              <a:t>Increase quality of customer interactions at each touch point across the purchase cycle to increase customer  satisfaction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49055" y="1662423"/>
            <a:ext cx="43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solidFill>
                  <a:srgbClr val="000000"/>
                </a:solidFill>
              </a:rPr>
              <a:t>Increase awareness, recognition, and loyalty for the brand to </a:t>
            </a:r>
            <a:endParaRPr lang="en-IN" sz="1100" dirty="0" smtClean="0">
              <a:solidFill>
                <a:srgbClr val="000000"/>
              </a:solidFill>
            </a:endParaRPr>
          </a:p>
          <a:p>
            <a:r>
              <a:rPr lang="en-IN" sz="1100" dirty="0" smtClean="0">
                <a:solidFill>
                  <a:srgbClr val="000000"/>
                </a:solidFill>
              </a:rPr>
              <a:t>improve </a:t>
            </a:r>
            <a:r>
              <a:rPr lang="en-IN" sz="1100" dirty="0">
                <a:solidFill>
                  <a:srgbClr val="000000"/>
                </a:solidFill>
              </a:rPr>
              <a:t>brand equity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9057" y="2084016"/>
            <a:ext cx="45626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solidFill>
                  <a:srgbClr val="000000"/>
                </a:solidFill>
              </a:rPr>
              <a:t>Monitor the social web to improve emotions associated with </a:t>
            </a:r>
            <a:endParaRPr lang="en-IN" sz="1100" dirty="0" smtClean="0">
              <a:solidFill>
                <a:srgbClr val="000000"/>
              </a:solidFill>
            </a:endParaRPr>
          </a:p>
          <a:p>
            <a:r>
              <a:rPr lang="en-IN" sz="1100" dirty="0" smtClean="0">
                <a:solidFill>
                  <a:srgbClr val="000000"/>
                </a:solidFill>
              </a:rPr>
              <a:t>the </a:t>
            </a:r>
            <a:r>
              <a:rPr lang="en-IN" sz="1100" dirty="0">
                <a:solidFill>
                  <a:srgbClr val="000000"/>
                </a:solidFill>
              </a:rPr>
              <a:t>brand reflected in comments / tweets /</a:t>
            </a:r>
            <a:r>
              <a:rPr lang="en-IN" sz="1100" dirty="0" smtClean="0">
                <a:solidFill>
                  <a:srgbClr val="000000"/>
                </a:solidFill>
              </a:rPr>
              <a:t>mentions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49055" y="2502284"/>
            <a:ext cx="43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solidFill>
                  <a:srgbClr val="000000"/>
                </a:solidFill>
              </a:rPr>
              <a:t>Differentiate from competitors by providing a superior customer experience to increase competitive advantage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49055" y="3324031"/>
            <a:ext cx="4390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solidFill>
                  <a:srgbClr val="000000"/>
                </a:solidFill>
              </a:rPr>
              <a:t>Provide reliable and near real-time information from various </a:t>
            </a:r>
            <a:endParaRPr lang="en-IN" sz="1100" dirty="0" smtClean="0">
              <a:solidFill>
                <a:srgbClr val="000000"/>
              </a:solidFill>
            </a:endParaRPr>
          </a:p>
          <a:p>
            <a:r>
              <a:rPr lang="en-IN" sz="1100" dirty="0" smtClean="0">
                <a:solidFill>
                  <a:srgbClr val="000000"/>
                </a:solidFill>
              </a:rPr>
              <a:t>sources </a:t>
            </a:r>
            <a:r>
              <a:rPr lang="en-IN" sz="1100" dirty="0">
                <a:solidFill>
                  <a:srgbClr val="000000"/>
                </a:solidFill>
              </a:rPr>
              <a:t>to decision makers to increase visibility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37905" y="3728618"/>
            <a:ext cx="44773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solidFill>
                  <a:srgbClr val="000000"/>
                </a:solidFill>
              </a:rPr>
              <a:t>Improve quality of decisions by leveraging insights derived from information to enhance insight based decision making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49056" y="4294338"/>
            <a:ext cx="44773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en-IN" dirty="0">
                <a:solidFill>
                  <a:srgbClr val="000000"/>
                </a:solidFill>
              </a:rPr>
              <a:t>Respond swiftly to derived insights to increase business agility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60207" y="4722302"/>
            <a:ext cx="5300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solidFill>
                  <a:srgbClr val="000000"/>
                </a:solidFill>
              </a:rPr>
              <a:t>Reduce opportunities for financial, legal or compliance related risk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49056" y="5026164"/>
            <a:ext cx="40143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solidFill>
                  <a:srgbClr val="000000"/>
                </a:solidFill>
              </a:rPr>
              <a:t>Develop marketing talent in order to create a best-in-class marketing organisation and increase job enrichment</a:t>
            </a:r>
            <a:endParaRPr lang="en-US" sz="1100" dirty="0">
              <a:solidFill>
                <a:srgbClr val="000000"/>
              </a:solidFill>
            </a:endParaRPr>
          </a:p>
        </p:txBody>
      </p:sp>
      <p:cxnSp>
        <p:nvCxnSpPr>
          <p:cNvPr id="7" name="Elbow Connector 6"/>
          <p:cNvCxnSpPr>
            <a:stCxn id="27" idx="3"/>
            <a:endCxn id="22" idx="1"/>
          </p:cNvCxnSpPr>
          <p:nvPr/>
        </p:nvCxnSpPr>
        <p:spPr>
          <a:xfrm flipV="1">
            <a:off x="2094383" y="1465405"/>
            <a:ext cx="588807" cy="655676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27" idx="3"/>
            <a:endCxn id="23" idx="1"/>
          </p:cNvCxnSpPr>
          <p:nvPr/>
        </p:nvCxnSpPr>
        <p:spPr>
          <a:xfrm flipV="1">
            <a:off x="2094383" y="1889285"/>
            <a:ext cx="588807" cy="231796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27" idx="3"/>
            <a:endCxn id="24" idx="1"/>
          </p:cNvCxnSpPr>
          <p:nvPr/>
        </p:nvCxnSpPr>
        <p:spPr>
          <a:xfrm>
            <a:off x="2094383" y="2121081"/>
            <a:ext cx="588807" cy="180873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27" idx="3"/>
            <a:endCxn id="25" idx="1"/>
          </p:cNvCxnSpPr>
          <p:nvPr/>
        </p:nvCxnSpPr>
        <p:spPr>
          <a:xfrm>
            <a:off x="2094383" y="2121081"/>
            <a:ext cx="588807" cy="608912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28" idx="3"/>
            <a:endCxn id="3" idx="1"/>
          </p:cNvCxnSpPr>
          <p:nvPr/>
        </p:nvCxnSpPr>
        <p:spPr>
          <a:xfrm flipV="1">
            <a:off x="2094383" y="3540589"/>
            <a:ext cx="588807" cy="880324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8" idx="3"/>
            <a:endCxn id="17" idx="1"/>
          </p:cNvCxnSpPr>
          <p:nvPr/>
        </p:nvCxnSpPr>
        <p:spPr>
          <a:xfrm flipV="1">
            <a:off x="2094383" y="3977790"/>
            <a:ext cx="588807" cy="443123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28" idx="3"/>
            <a:endCxn id="18" idx="1"/>
          </p:cNvCxnSpPr>
          <p:nvPr/>
        </p:nvCxnSpPr>
        <p:spPr>
          <a:xfrm flipV="1">
            <a:off x="2094383" y="4414991"/>
            <a:ext cx="588807" cy="5922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28" idx="3"/>
            <a:endCxn id="19" idx="1"/>
          </p:cNvCxnSpPr>
          <p:nvPr/>
        </p:nvCxnSpPr>
        <p:spPr>
          <a:xfrm>
            <a:off x="2094383" y="4420913"/>
            <a:ext cx="588807" cy="431279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28" idx="3"/>
            <a:endCxn id="21" idx="1"/>
          </p:cNvCxnSpPr>
          <p:nvPr/>
        </p:nvCxnSpPr>
        <p:spPr>
          <a:xfrm>
            <a:off x="2094383" y="4420913"/>
            <a:ext cx="588807" cy="84849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79859" y="5699698"/>
            <a:ext cx="7973122" cy="523220"/>
          </a:xfrm>
          <a:prstGeom prst="rect">
            <a:avLst/>
          </a:prstGeom>
          <a:solidFill>
            <a:srgbClr val="003C54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There could be other benefits such as a reduction in call center support costs due to an increase in the ability to service customers online etc. which are outside the scope of this study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2722367" y="826347"/>
            <a:ext cx="22796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1200" dirty="0" smtClean="0">
                <a:solidFill>
                  <a:srgbClr val="000000"/>
                </a:solidFill>
              </a:rPr>
              <a:t>Key Business Requirements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7" name="Line 19"/>
          <p:cNvSpPr>
            <a:spLocks noChangeShapeType="1"/>
          </p:cNvSpPr>
          <p:nvPr/>
        </p:nvSpPr>
        <p:spPr bwMode="auto">
          <a:xfrm>
            <a:off x="2610857" y="1045682"/>
            <a:ext cx="6228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200" dirty="0"/>
          </a:p>
        </p:txBody>
      </p:sp>
      <p:sp>
        <p:nvSpPr>
          <p:cNvPr id="48" name="Rectangle 32"/>
          <p:cNvSpPr>
            <a:spLocks noChangeArrowheads="1"/>
          </p:cNvSpPr>
          <p:nvPr/>
        </p:nvSpPr>
        <p:spPr bwMode="auto">
          <a:xfrm>
            <a:off x="502933" y="826347"/>
            <a:ext cx="177847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1200" dirty="0" smtClean="0">
                <a:solidFill>
                  <a:srgbClr val="000000"/>
                </a:solidFill>
              </a:rPr>
              <a:t>Strategic Impact Area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9" name="Line 19"/>
          <p:cNvSpPr>
            <a:spLocks noChangeShapeType="1"/>
          </p:cNvSpPr>
          <p:nvPr/>
        </p:nvSpPr>
        <p:spPr bwMode="auto">
          <a:xfrm>
            <a:off x="391422" y="1045682"/>
            <a:ext cx="1656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200" dirty="0"/>
          </a:p>
        </p:txBody>
      </p:sp>
      <p:sp>
        <p:nvSpPr>
          <p:cNvPr id="4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91000" y="6477000"/>
            <a:ext cx="762000" cy="168274"/>
          </a:xfrm>
        </p:spPr>
        <p:txBody>
          <a:bodyPr/>
          <a:lstStyle/>
          <a:p>
            <a:pPr algn="ctr"/>
            <a:fld id="{2D5B9E5F-FD9D-47CC-85D1-A3EA1467F648}" type="slidenum">
              <a:rPr lang="en-US"/>
              <a:pPr algn="ctr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46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shutterstock_77486122-[Converted].png"/>
          <p:cNvPicPr>
            <a:picLocks noChangeAspect="1"/>
          </p:cNvPicPr>
          <p:nvPr/>
        </p:nvPicPr>
        <p:blipFill>
          <a:blip r:embed="rId3"/>
          <a:srcRect l="1997" t="17713" r="1178" b="40168"/>
          <a:stretch>
            <a:fillRect/>
          </a:stretch>
        </p:blipFill>
        <p:spPr>
          <a:xfrm>
            <a:off x="-1168865" y="787401"/>
            <a:ext cx="13024730" cy="56657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371600" y="787402"/>
            <a:ext cx="8966197" cy="56657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4180495" y="1379126"/>
            <a:ext cx="3261974" cy="511769"/>
          </a:xfrm>
          <a:prstGeom prst="rect">
            <a:avLst/>
          </a:prstGeom>
          <a:solidFill>
            <a:srgbClr val="EC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/>
            <a:r>
              <a:rPr lang="en-IN" sz="900" dirty="0">
                <a:solidFill>
                  <a:srgbClr val="000000"/>
                </a:solidFill>
              </a:rPr>
              <a:t>Increase quality of customer interactions at each touch point across the purchase cycle to increase customer  satisfaction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180495" y="1913774"/>
            <a:ext cx="3261974" cy="511769"/>
          </a:xfrm>
          <a:prstGeom prst="rect">
            <a:avLst/>
          </a:prstGeom>
          <a:solidFill>
            <a:srgbClr val="EC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/>
            <a:r>
              <a:rPr lang="en-IN" sz="900" dirty="0">
                <a:solidFill>
                  <a:srgbClr val="000000"/>
                </a:solidFill>
              </a:rPr>
              <a:t>Increase awareness, recognition, and loyalty for the brand to </a:t>
            </a:r>
            <a:r>
              <a:rPr lang="en-IN" sz="900" dirty="0" smtClean="0">
                <a:solidFill>
                  <a:srgbClr val="000000"/>
                </a:solidFill>
              </a:rPr>
              <a:t>improve </a:t>
            </a:r>
            <a:r>
              <a:rPr lang="en-IN" sz="900" dirty="0">
                <a:solidFill>
                  <a:srgbClr val="000000"/>
                </a:solidFill>
              </a:rPr>
              <a:t>brand equity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180495" y="2448422"/>
            <a:ext cx="3261974" cy="511769"/>
          </a:xfrm>
          <a:prstGeom prst="rect">
            <a:avLst/>
          </a:prstGeom>
          <a:solidFill>
            <a:srgbClr val="EC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/>
            <a:r>
              <a:rPr lang="en-IN" sz="900" dirty="0">
                <a:solidFill>
                  <a:srgbClr val="000000"/>
                </a:solidFill>
              </a:rPr>
              <a:t>Monitor the social web to improve emotions associated with </a:t>
            </a:r>
            <a:r>
              <a:rPr lang="en-IN" sz="900" dirty="0" smtClean="0">
                <a:solidFill>
                  <a:srgbClr val="000000"/>
                </a:solidFill>
              </a:rPr>
              <a:t>the </a:t>
            </a:r>
            <a:r>
              <a:rPr lang="en-IN" sz="900" dirty="0">
                <a:solidFill>
                  <a:srgbClr val="000000"/>
                </a:solidFill>
              </a:rPr>
              <a:t>brand reflected in comments / tweets /mentions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180495" y="2983070"/>
            <a:ext cx="3261974" cy="511769"/>
          </a:xfrm>
          <a:prstGeom prst="rect">
            <a:avLst/>
          </a:prstGeom>
          <a:solidFill>
            <a:srgbClr val="EC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/>
            <a:r>
              <a:rPr lang="en-IN" sz="900" dirty="0">
                <a:solidFill>
                  <a:srgbClr val="000000"/>
                </a:solidFill>
              </a:rPr>
              <a:t>Differentiate from competitors by providing a superior customer experience to increase competitive advantage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88" name="Right Triangle 12"/>
          <p:cNvSpPr/>
          <p:nvPr/>
        </p:nvSpPr>
        <p:spPr>
          <a:xfrm rot="13500000">
            <a:off x="3973447" y="2027022"/>
            <a:ext cx="292541" cy="288732"/>
          </a:xfrm>
          <a:custGeom>
            <a:avLst/>
            <a:gdLst>
              <a:gd name="connsiteX0" fmla="*/ 0 w 1421803"/>
              <a:gd name="connsiteY0" fmla="*/ 1421803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0 w 1421803"/>
              <a:gd name="connsiteY3" fmla="*/ 1421803 h 1421803"/>
              <a:gd name="connsiteX0" fmla="*/ 502894 w 1421803"/>
              <a:gd name="connsiteY0" fmla="*/ 909929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502894 w 1421803"/>
              <a:gd name="connsiteY3" fmla="*/ 909929 h 1421803"/>
              <a:gd name="connsiteX0" fmla="*/ 399621 w 1421803"/>
              <a:gd name="connsiteY0" fmla="*/ 1013202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399621 w 1421803"/>
              <a:gd name="connsiteY3" fmla="*/ 1013202 h 1421803"/>
              <a:gd name="connsiteX0" fmla="*/ 175612 w 1421803"/>
              <a:gd name="connsiteY0" fmla="*/ 1261345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175612 w 1421803"/>
              <a:gd name="connsiteY3" fmla="*/ 1261345 h 1421803"/>
              <a:gd name="connsiteX0" fmla="*/ 175612 w 1453805"/>
              <a:gd name="connsiteY0" fmla="*/ 1261345 h 1390782"/>
              <a:gd name="connsiteX1" fmla="*/ 0 w 1453805"/>
              <a:gd name="connsiteY1" fmla="*/ 0 h 1390782"/>
              <a:gd name="connsiteX2" fmla="*/ 1453805 w 1453805"/>
              <a:gd name="connsiteY2" fmla="*/ 1390782 h 1390782"/>
              <a:gd name="connsiteX3" fmla="*/ 175612 w 1453805"/>
              <a:gd name="connsiteY3" fmla="*/ 1261345 h 139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3805" h="1390782">
                <a:moveTo>
                  <a:pt x="175612" y="1261345"/>
                </a:moveTo>
                <a:lnTo>
                  <a:pt x="0" y="0"/>
                </a:lnTo>
                <a:lnTo>
                  <a:pt x="1453805" y="1390782"/>
                </a:lnTo>
                <a:lnTo>
                  <a:pt x="175612" y="126134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ight Triangle 12"/>
          <p:cNvSpPr/>
          <p:nvPr/>
        </p:nvSpPr>
        <p:spPr>
          <a:xfrm rot="13500000">
            <a:off x="3973447" y="2561670"/>
            <a:ext cx="292541" cy="288732"/>
          </a:xfrm>
          <a:custGeom>
            <a:avLst/>
            <a:gdLst>
              <a:gd name="connsiteX0" fmla="*/ 0 w 1421803"/>
              <a:gd name="connsiteY0" fmla="*/ 1421803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0 w 1421803"/>
              <a:gd name="connsiteY3" fmla="*/ 1421803 h 1421803"/>
              <a:gd name="connsiteX0" fmla="*/ 502894 w 1421803"/>
              <a:gd name="connsiteY0" fmla="*/ 909929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502894 w 1421803"/>
              <a:gd name="connsiteY3" fmla="*/ 909929 h 1421803"/>
              <a:gd name="connsiteX0" fmla="*/ 399621 w 1421803"/>
              <a:gd name="connsiteY0" fmla="*/ 1013202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399621 w 1421803"/>
              <a:gd name="connsiteY3" fmla="*/ 1013202 h 1421803"/>
              <a:gd name="connsiteX0" fmla="*/ 175612 w 1421803"/>
              <a:gd name="connsiteY0" fmla="*/ 1261345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175612 w 1421803"/>
              <a:gd name="connsiteY3" fmla="*/ 1261345 h 1421803"/>
              <a:gd name="connsiteX0" fmla="*/ 175612 w 1453805"/>
              <a:gd name="connsiteY0" fmla="*/ 1261345 h 1390782"/>
              <a:gd name="connsiteX1" fmla="*/ 0 w 1453805"/>
              <a:gd name="connsiteY1" fmla="*/ 0 h 1390782"/>
              <a:gd name="connsiteX2" fmla="*/ 1453805 w 1453805"/>
              <a:gd name="connsiteY2" fmla="*/ 1390782 h 1390782"/>
              <a:gd name="connsiteX3" fmla="*/ 175612 w 1453805"/>
              <a:gd name="connsiteY3" fmla="*/ 1261345 h 139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3805" h="1390782">
                <a:moveTo>
                  <a:pt x="175612" y="1261345"/>
                </a:moveTo>
                <a:lnTo>
                  <a:pt x="0" y="0"/>
                </a:lnTo>
                <a:lnTo>
                  <a:pt x="1453805" y="1390782"/>
                </a:lnTo>
                <a:lnTo>
                  <a:pt x="175612" y="126134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ight Triangle 12"/>
          <p:cNvSpPr/>
          <p:nvPr/>
        </p:nvSpPr>
        <p:spPr>
          <a:xfrm rot="13500000">
            <a:off x="3973447" y="3096318"/>
            <a:ext cx="292541" cy="288732"/>
          </a:xfrm>
          <a:custGeom>
            <a:avLst/>
            <a:gdLst>
              <a:gd name="connsiteX0" fmla="*/ 0 w 1421803"/>
              <a:gd name="connsiteY0" fmla="*/ 1421803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0 w 1421803"/>
              <a:gd name="connsiteY3" fmla="*/ 1421803 h 1421803"/>
              <a:gd name="connsiteX0" fmla="*/ 502894 w 1421803"/>
              <a:gd name="connsiteY0" fmla="*/ 909929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502894 w 1421803"/>
              <a:gd name="connsiteY3" fmla="*/ 909929 h 1421803"/>
              <a:gd name="connsiteX0" fmla="*/ 399621 w 1421803"/>
              <a:gd name="connsiteY0" fmla="*/ 1013202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399621 w 1421803"/>
              <a:gd name="connsiteY3" fmla="*/ 1013202 h 1421803"/>
              <a:gd name="connsiteX0" fmla="*/ 175612 w 1421803"/>
              <a:gd name="connsiteY0" fmla="*/ 1261345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175612 w 1421803"/>
              <a:gd name="connsiteY3" fmla="*/ 1261345 h 1421803"/>
              <a:gd name="connsiteX0" fmla="*/ 175612 w 1453805"/>
              <a:gd name="connsiteY0" fmla="*/ 1261345 h 1390782"/>
              <a:gd name="connsiteX1" fmla="*/ 0 w 1453805"/>
              <a:gd name="connsiteY1" fmla="*/ 0 h 1390782"/>
              <a:gd name="connsiteX2" fmla="*/ 1453805 w 1453805"/>
              <a:gd name="connsiteY2" fmla="*/ 1390782 h 1390782"/>
              <a:gd name="connsiteX3" fmla="*/ 175612 w 1453805"/>
              <a:gd name="connsiteY3" fmla="*/ 1261345 h 139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3805" h="1390782">
                <a:moveTo>
                  <a:pt x="175612" y="1261345"/>
                </a:moveTo>
                <a:lnTo>
                  <a:pt x="0" y="0"/>
                </a:lnTo>
                <a:lnTo>
                  <a:pt x="1453805" y="1390782"/>
                </a:lnTo>
                <a:lnTo>
                  <a:pt x="175612" y="126134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ight Triangle 12"/>
          <p:cNvSpPr/>
          <p:nvPr/>
        </p:nvSpPr>
        <p:spPr>
          <a:xfrm rot="13500000">
            <a:off x="3973447" y="1492374"/>
            <a:ext cx="292541" cy="288732"/>
          </a:xfrm>
          <a:custGeom>
            <a:avLst/>
            <a:gdLst>
              <a:gd name="connsiteX0" fmla="*/ 0 w 1421803"/>
              <a:gd name="connsiteY0" fmla="*/ 1421803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0 w 1421803"/>
              <a:gd name="connsiteY3" fmla="*/ 1421803 h 1421803"/>
              <a:gd name="connsiteX0" fmla="*/ 502894 w 1421803"/>
              <a:gd name="connsiteY0" fmla="*/ 909929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502894 w 1421803"/>
              <a:gd name="connsiteY3" fmla="*/ 909929 h 1421803"/>
              <a:gd name="connsiteX0" fmla="*/ 399621 w 1421803"/>
              <a:gd name="connsiteY0" fmla="*/ 1013202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399621 w 1421803"/>
              <a:gd name="connsiteY3" fmla="*/ 1013202 h 1421803"/>
              <a:gd name="connsiteX0" fmla="*/ 175612 w 1421803"/>
              <a:gd name="connsiteY0" fmla="*/ 1261345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175612 w 1421803"/>
              <a:gd name="connsiteY3" fmla="*/ 1261345 h 1421803"/>
              <a:gd name="connsiteX0" fmla="*/ 175612 w 1453805"/>
              <a:gd name="connsiteY0" fmla="*/ 1261345 h 1390782"/>
              <a:gd name="connsiteX1" fmla="*/ 0 w 1453805"/>
              <a:gd name="connsiteY1" fmla="*/ 0 h 1390782"/>
              <a:gd name="connsiteX2" fmla="*/ 1453805 w 1453805"/>
              <a:gd name="connsiteY2" fmla="*/ 1390782 h 1390782"/>
              <a:gd name="connsiteX3" fmla="*/ 175612 w 1453805"/>
              <a:gd name="connsiteY3" fmla="*/ 1261345 h 139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3805" h="1390782">
                <a:moveTo>
                  <a:pt x="175612" y="1261345"/>
                </a:moveTo>
                <a:lnTo>
                  <a:pt x="0" y="0"/>
                </a:lnTo>
                <a:lnTo>
                  <a:pt x="1453805" y="1390782"/>
                </a:lnTo>
                <a:lnTo>
                  <a:pt x="175612" y="126134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1987512" y="1380856"/>
            <a:ext cx="2157886" cy="511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Improved Customer Satisfaction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987512" y="1915504"/>
            <a:ext cx="2157886" cy="511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Increased Brand Equity</a:t>
            </a:r>
          </a:p>
        </p:txBody>
      </p:sp>
      <p:sp>
        <p:nvSpPr>
          <p:cNvPr id="85" name="Rectangle 84"/>
          <p:cNvSpPr/>
          <p:nvPr/>
        </p:nvSpPr>
        <p:spPr>
          <a:xfrm>
            <a:off x="1987512" y="2450152"/>
            <a:ext cx="2157886" cy="511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Improved Social Sentiment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987512" y="2984800"/>
            <a:ext cx="2157886" cy="511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Increased Competitive Advantage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 bwMode="gray"/>
        <p:txBody>
          <a:bodyPr>
            <a:noAutofit/>
          </a:bodyPr>
          <a:lstStyle/>
          <a:p>
            <a:r>
              <a:rPr lang="en-US" sz="2200" dirty="0">
                <a:latin typeface="Adobe Clean Light" pitchFamily="34" charset="0"/>
              </a:rPr>
              <a:t>Additional Strategic Impacts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96336" y="1958287"/>
            <a:ext cx="1547664" cy="332398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2880" tIns="640080" rIns="182880" bIns="640080" rtlCol="0">
            <a:spAutoFit/>
          </a:bodyPr>
          <a:lstStyle/>
          <a:p>
            <a:pPr algn="ctr"/>
            <a:r>
              <a:rPr lang="en-US" sz="1200" dirty="0" smtClean="0">
                <a:latin typeface="Adobe Clean Light"/>
                <a:cs typeface="Adobe Clean Light"/>
              </a:rPr>
              <a:t>There could be other benefits such as a reduction in call center support costs due to an increase in the ability to service customers online etc. which are outside the scope of this study </a:t>
            </a:r>
            <a:endParaRPr lang="en-US" sz="1200" dirty="0">
              <a:latin typeface="Adobe Clean Light"/>
              <a:cs typeface="Adobe Clean Light"/>
            </a:endParaRPr>
          </a:p>
        </p:txBody>
      </p:sp>
      <p:sp>
        <p:nvSpPr>
          <p:cNvPr id="4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91000" y="6477000"/>
            <a:ext cx="762000" cy="168274"/>
          </a:xfrm>
        </p:spPr>
        <p:txBody>
          <a:bodyPr/>
          <a:lstStyle/>
          <a:p>
            <a:pPr algn="ctr"/>
            <a:fld id="{2D5B9E5F-FD9D-47CC-85D1-A3EA1467F648}" type="slidenum">
              <a:rPr lang="en-US"/>
              <a:pPr algn="ctr"/>
              <a:t>14</a:t>
            </a:fld>
            <a:endParaRPr lang="en-US" dirty="0"/>
          </a:p>
        </p:txBody>
      </p:sp>
      <p:sp>
        <p:nvSpPr>
          <p:cNvPr id="75" name="Right Triangle 12"/>
          <p:cNvSpPr/>
          <p:nvPr/>
        </p:nvSpPr>
        <p:spPr>
          <a:xfrm rot="13500000">
            <a:off x="1053065" y="1731789"/>
            <a:ext cx="1421803" cy="1421803"/>
          </a:xfrm>
          <a:custGeom>
            <a:avLst/>
            <a:gdLst>
              <a:gd name="connsiteX0" fmla="*/ 0 w 1421803"/>
              <a:gd name="connsiteY0" fmla="*/ 1421803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0 w 1421803"/>
              <a:gd name="connsiteY3" fmla="*/ 1421803 h 1421803"/>
              <a:gd name="connsiteX0" fmla="*/ 502894 w 1421803"/>
              <a:gd name="connsiteY0" fmla="*/ 909929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502894 w 1421803"/>
              <a:gd name="connsiteY3" fmla="*/ 909929 h 1421803"/>
              <a:gd name="connsiteX0" fmla="*/ 399621 w 1421803"/>
              <a:gd name="connsiteY0" fmla="*/ 1013202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399621 w 1421803"/>
              <a:gd name="connsiteY3" fmla="*/ 1013202 h 142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1803" h="1421803">
                <a:moveTo>
                  <a:pt x="399621" y="1013202"/>
                </a:moveTo>
                <a:lnTo>
                  <a:pt x="0" y="0"/>
                </a:lnTo>
                <a:lnTo>
                  <a:pt x="1421803" y="1421803"/>
                </a:lnTo>
                <a:lnTo>
                  <a:pt x="399621" y="101320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241461" y="1380855"/>
            <a:ext cx="1711071" cy="21236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Customer Experiential Impact</a:t>
            </a:r>
            <a:endParaRPr lang="en-US" sz="1100" dirty="0"/>
          </a:p>
        </p:txBody>
      </p:sp>
      <p:sp>
        <p:nvSpPr>
          <p:cNvPr id="95" name="Rectangle 94"/>
          <p:cNvSpPr/>
          <p:nvPr/>
        </p:nvSpPr>
        <p:spPr>
          <a:xfrm>
            <a:off x="241461" y="1032778"/>
            <a:ext cx="1711071" cy="312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1100" dirty="0" smtClean="0"/>
              <a:t>Strategic Impact Area</a:t>
            </a:r>
            <a:endParaRPr lang="en-US" sz="1100" dirty="0"/>
          </a:p>
        </p:txBody>
      </p:sp>
      <p:sp>
        <p:nvSpPr>
          <p:cNvPr id="96" name="Rectangle 95"/>
          <p:cNvSpPr/>
          <p:nvPr/>
        </p:nvSpPr>
        <p:spPr>
          <a:xfrm>
            <a:off x="1987512" y="1032778"/>
            <a:ext cx="5454957" cy="312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45720" rtlCol="0" anchor="ctr"/>
          <a:lstStyle/>
          <a:p>
            <a:pPr algn="ctr"/>
            <a:r>
              <a:rPr lang="en-US" sz="1100" dirty="0" smtClean="0"/>
              <a:t>Key Business Requirements</a:t>
            </a:r>
            <a:endParaRPr lang="en-US" sz="1100" dirty="0"/>
          </a:p>
        </p:txBody>
      </p:sp>
      <p:sp>
        <p:nvSpPr>
          <p:cNvPr id="97" name="Rectangle 96"/>
          <p:cNvSpPr/>
          <p:nvPr/>
        </p:nvSpPr>
        <p:spPr>
          <a:xfrm>
            <a:off x="4180495" y="3539084"/>
            <a:ext cx="3261974" cy="511769"/>
          </a:xfrm>
          <a:prstGeom prst="rect">
            <a:avLst/>
          </a:prstGeom>
          <a:solidFill>
            <a:srgbClr val="EC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/>
            <a:r>
              <a:rPr lang="en-IN" sz="900" dirty="0">
                <a:solidFill>
                  <a:srgbClr val="000000"/>
                </a:solidFill>
              </a:rPr>
              <a:t>Provide reliable and near real-time information from </a:t>
            </a:r>
            <a:r>
              <a:rPr lang="en-IN" sz="900" dirty="0" smtClean="0">
                <a:solidFill>
                  <a:srgbClr val="000000"/>
                </a:solidFill>
              </a:rPr>
              <a:t>various sources </a:t>
            </a:r>
            <a:r>
              <a:rPr lang="en-IN" sz="900" dirty="0">
                <a:solidFill>
                  <a:srgbClr val="000000"/>
                </a:solidFill>
              </a:rPr>
              <a:t>to decision makers to increase visibility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180495" y="4073732"/>
            <a:ext cx="3261974" cy="511769"/>
          </a:xfrm>
          <a:prstGeom prst="rect">
            <a:avLst/>
          </a:prstGeom>
          <a:solidFill>
            <a:srgbClr val="EC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/>
            <a:r>
              <a:rPr lang="en-IN" sz="900" dirty="0">
                <a:solidFill>
                  <a:srgbClr val="000000"/>
                </a:solidFill>
              </a:rPr>
              <a:t>Improve quality of decisions by leveraging insights derived from information to enhance insight based decision making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4180495" y="4608380"/>
            <a:ext cx="3261974" cy="511769"/>
          </a:xfrm>
          <a:prstGeom prst="rect">
            <a:avLst/>
          </a:prstGeom>
          <a:solidFill>
            <a:srgbClr val="EC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/>
            <a:r>
              <a:rPr lang="en-IN" sz="900" dirty="0">
                <a:solidFill>
                  <a:srgbClr val="000000"/>
                </a:solidFill>
              </a:rPr>
              <a:t>Respond swiftly to derived insights to increase business agility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4180495" y="5143028"/>
            <a:ext cx="3261974" cy="511769"/>
          </a:xfrm>
          <a:prstGeom prst="rect">
            <a:avLst/>
          </a:prstGeom>
          <a:solidFill>
            <a:srgbClr val="EC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/>
            <a:r>
              <a:rPr lang="en-IN" sz="900" dirty="0">
                <a:solidFill>
                  <a:srgbClr val="000000"/>
                </a:solidFill>
              </a:rPr>
              <a:t>Reduce opportunities for financial, legal or compliance related risk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01" name="Right Triangle 12"/>
          <p:cNvSpPr/>
          <p:nvPr/>
        </p:nvSpPr>
        <p:spPr>
          <a:xfrm rot="13500000">
            <a:off x="3973447" y="4186980"/>
            <a:ext cx="292541" cy="288732"/>
          </a:xfrm>
          <a:custGeom>
            <a:avLst/>
            <a:gdLst>
              <a:gd name="connsiteX0" fmla="*/ 0 w 1421803"/>
              <a:gd name="connsiteY0" fmla="*/ 1421803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0 w 1421803"/>
              <a:gd name="connsiteY3" fmla="*/ 1421803 h 1421803"/>
              <a:gd name="connsiteX0" fmla="*/ 502894 w 1421803"/>
              <a:gd name="connsiteY0" fmla="*/ 909929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502894 w 1421803"/>
              <a:gd name="connsiteY3" fmla="*/ 909929 h 1421803"/>
              <a:gd name="connsiteX0" fmla="*/ 399621 w 1421803"/>
              <a:gd name="connsiteY0" fmla="*/ 1013202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399621 w 1421803"/>
              <a:gd name="connsiteY3" fmla="*/ 1013202 h 1421803"/>
              <a:gd name="connsiteX0" fmla="*/ 175612 w 1421803"/>
              <a:gd name="connsiteY0" fmla="*/ 1261345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175612 w 1421803"/>
              <a:gd name="connsiteY3" fmla="*/ 1261345 h 1421803"/>
              <a:gd name="connsiteX0" fmla="*/ 175612 w 1453805"/>
              <a:gd name="connsiteY0" fmla="*/ 1261345 h 1390782"/>
              <a:gd name="connsiteX1" fmla="*/ 0 w 1453805"/>
              <a:gd name="connsiteY1" fmla="*/ 0 h 1390782"/>
              <a:gd name="connsiteX2" fmla="*/ 1453805 w 1453805"/>
              <a:gd name="connsiteY2" fmla="*/ 1390782 h 1390782"/>
              <a:gd name="connsiteX3" fmla="*/ 175612 w 1453805"/>
              <a:gd name="connsiteY3" fmla="*/ 1261345 h 139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3805" h="1390782">
                <a:moveTo>
                  <a:pt x="175612" y="1261345"/>
                </a:moveTo>
                <a:lnTo>
                  <a:pt x="0" y="0"/>
                </a:lnTo>
                <a:lnTo>
                  <a:pt x="1453805" y="1390782"/>
                </a:lnTo>
                <a:lnTo>
                  <a:pt x="175612" y="126134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ight Triangle 12"/>
          <p:cNvSpPr/>
          <p:nvPr/>
        </p:nvSpPr>
        <p:spPr>
          <a:xfrm rot="13500000">
            <a:off x="3973447" y="4721628"/>
            <a:ext cx="292541" cy="288732"/>
          </a:xfrm>
          <a:custGeom>
            <a:avLst/>
            <a:gdLst>
              <a:gd name="connsiteX0" fmla="*/ 0 w 1421803"/>
              <a:gd name="connsiteY0" fmla="*/ 1421803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0 w 1421803"/>
              <a:gd name="connsiteY3" fmla="*/ 1421803 h 1421803"/>
              <a:gd name="connsiteX0" fmla="*/ 502894 w 1421803"/>
              <a:gd name="connsiteY0" fmla="*/ 909929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502894 w 1421803"/>
              <a:gd name="connsiteY3" fmla="*/ 909929 h 1421803"/>
              <a:gd name="connsiteX0" fmla="*/ 399621 w 1421803"/>
              <a:gd name="connsiteY0" fmla="*/ 1013202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399621 w 1421803"/>
              <a:gd name="connsiteY3" fmla="*/ 1013202 h 1421803"/>
              <a:gd name="connsiteX0" fmla="*/ 175612 w 1421803"/>
              <a:gd name="connsiteY0" fmla="*/ 1261345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175612 w 1421803"/>
              <a:gd name="connsiteY3" fmla="*/ 1261345 h 1421803"/>
              <a:gd name="connsiteX0" fmla="*/ 175612 w 1453805"/>
              <a:gd name="connsiteY0" fmla="*/ 1261345 h 1390782"/>
              <a:gd name="connsiteX1" fmla="*/ 0 w 1453805"/>
              <a:gd name="connsiteY1" fmla="*/ 0 h 1390782"/>
              <a:gd name="connsiteX2" fmla="*/ 1453805 w 1453805"/>
              <a:gd name="connsiteY2" fmla="*/ 1390782 h 1390782"/>
              <a:gd name="connsiteX3" fmla="*/ 175612 w 1453805"/>
              <a:gd name="connsiteY3" fmla="*/ 1261345 h 139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3805" h="1390782">
                <a:moveTo>
                  <a:pt x="175612" y="1261345"/>
                </a:moveTo>
                <a:lnTo>
                  <a:pt x="0" y="0"/>
                </a:lnTo>
                <a:lnTo>
                  <a:pt x="1453805" y="1390782"/>
                </a:lnTo>
                <a:lnTo>
                  <a:pt x="175612" y="126134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ight Triangle 12"/>
          <p:cNvSpPr/>
          <p:nvPr/>
        </p:nvSpPr>
        <p:spPr>
          <a:xfrm rot="13500000">
            <a:off x="3973447" y="5256276"/>
            <a:ext cx="292541" cy="288732"/>
          </a:xfrm>
          <a:custGeom>
            <a:avLst/>
            <a:gdLst>
              <a:gd name="connsiteX0" fmla="*/ 0 w 1421803"/>
              <a:gd name="connsiteY0" fmla="*/ 1421803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0 w 1421803"/>
              <a:gd name="connsiteY3" fmla="*/ 1421803 h 1421803"/>
              <a:gd name="connsiteX0" fmla="*/ 502894 w 1421803"/>
              <a:gd name="connsiteY0" fmla="*/ 909929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502894 w 1421803"/>
              <a:gd name="connsiteY3" fmla="*/ 909929 h 1421803"/>
              <a:gd name="connsiteX0" fmla="*/ 399621 w 1421803"/>
              <a:gd name="connsiteY0" fmla="*/ 1013202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399621 w 1421803"/>
              <a:gd name="connsiteY3" fmla="*/ 1013202 h 1421803"/>
              <a:gd name="connsiteX0" fmla="*/ 175612 w 1421803"/>
              <a:gd name="connsiteY0" fmla="*/ 1261345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175612 w 1421803"/>
              <a:gd name="connsiteY3" fmla="*/ 1261345 h 1421803"/>
              <a:gd name="connsiteX0" fmla="*/ 175612 w 1453805"/>
              <a:gd name="connsiteY0" fmla="*/ 1261345 h 1390782"/>
              <a:gd name="connsiteX1" fmla="*/ 0 w 1453805"/>
              <a:gd name="connsiteY1" fmla="*/ 0 h 1390782"/>
              <a:gd name="connsiteX2" fmla="*/ 1453805 w 1453805"/>
              <a:gd name="connsiteY2" fmla="*/ 1390782 h 1390782"/>
              <a:gd name="connsiteX3" fmla="*/ 175612 w 1453805"/>
              <a:gd name="connsiteY3" fmla="*/ 1261345 h 139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3805" h="1390782">
                <a:moveTo>
                  <a:pt x="175612" y="1261345"/>
                </a:moveTo>
                <a:lnTo>
                  <a:pt x="0" y="0"/>
                </a:lnTo>
                <a:lnTo>
                  <a:pt x="1453805" y="1390782"/>
                </a:lnTo>
                <a:lnTo>
                  <a:pt x="175612" y="126134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ight Triangle 12"/>
          <p:cNvSpPr/>
          <p:nvPr/>
        </p:nvSpPr>
        <p:spPr>
          <a:xfrm rot="13500000">
            <a:off x="3973447" y="3652332"/>
            <a:ext cx="292541" cy="288732"/>
          </a:xfrm>
          <a:custGeom>
            <a:avLst/>
            <a:gdLst>
              <a:gd name="connsiteX0" fmla="*/ 0 w 1421803"/>
              <a:gd name="connsiteY0" fmla="*/ 1421803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0 w 1421803"/>
              <a:gd name="connsiteY3" fmla="*/ 1421803 h 1421803"/>
              <a:gd name="connsiteX0" fmla="*/ 502894 w 1421803"/>
              <a:gd name="connsiteY0" fmla="*/ 909929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502894 w 1421803"/>
              <a:gd name="connsiteY3" fmla="*/ 909929 h 1421803"/>
              <a:gd name="connsiteX0" fmla="*/ 399621 w 1421803"/>
              <a:gd name="connsiteY0" fmla="*/ 1013202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399621 w 1421803"/>
              <a:gd name="connsiteY3" fmla="*/ 1013202 h 1421803"/>
              <a:gd name="connsiteX0" fmla="*/ 175612 w 1421803"/>
              <a:gd name="connsiteY0" fmla="*/ 1261345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175612 w 1421803"/>
              <a:gd name="connsiteY3" fmla="*/ 1261345 h 1421803"/>
              <a:gd name="connsiteX0" fmla="*/ 175612 w 1453805"/>
              <a:gd name="connsiteY0" fmla="*/ 1261345 h 1390782"/>
              <a:gd name="connsiteX1" fmla="*/ 0 w 1453805"/>
              <a:gd name="connsiteY1" fmla="*/ 0 h 1390782"/>
              <a:gd name="connsiteX2" fmla="*/ 1453805 w 1453805"/>
              <a:gd name="connsiteY2" fmla="*/ 1390782 h 1390782"/>
              <a:gd name="connsiteX3" fmla="*/ 175612 w 1453805"/>
              <a:gd name="connsiteY3" fmla="*/ 1261345 h 139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3805" h="1390782">
                <a:moveTo>
                  <a:pt x="175612" y="1261345"/>
                </a:moveTo>
                <a:lnTo>
                  <a:pt x="0" y="0"/>
                </a:lnTo>
                <a:lnTo>
                  <a:pt x="1453805" y="1390782"/>
                </a:lnTo>
                <a:lnTo>
                  <a:pt x="175612" y="126134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1987512" y="3540814"/>
            <a:ext cx="2157886" cy="511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Greater Visibility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987512" y="4075462"/>
            <a:ext cx="2157886" cy="511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Insight Based Decision Making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1987512" y="4610110"/>
            <a:ext cx="2157886" cy="511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Increased Business Agility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987512" y="5144758"/>
            <a:ext cx="2157886" cy="511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Reduced Financial, Legal or Compliance Related Risk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77" name="Right Triangle 12"/>
          <p:cNvSpPr/>
          <p:nvPr/>
        </p:nvSpPr>
        <p:spPr>
          <a:xfrm rot="13500000">
            <a:off x="1053065" y="4157392"/>
            <a:ext cx="1421803" cy="1421803"/>
          </a:xfrm>
          <a:custGeom>
            <a:avLst/>
            <a:gdLst>
              <a:gd name="connsiteX0" fmla="*/ 0 w 1421803"/>
              <a:gd name="connsiteY0" fmla="*/ 1421803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0 w 1421803"/>
              <a:gd name="connsiteY3" fmla="*/ 1421803 h 1421803"/>
              <a:gd name="connsiteX0" fmla="*/ 502894 w 1421803"/>
              <a:gd name="connsiteY0" fmla="*/ 909929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502894 w 1421803"/>
              <a:gd name="connsiteY3" fmla="*/ 909929 h 1421803"/>
              <a:gd name="connsiteX0" fmla="*/ 399621 w 1421803"/>
              <a:gd name="connsiteY0" fmla="*/ 1013202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399621 w 1421803"/>
              <a:gd name="connsiteY3" fmla="*/ 1013202 h 142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1803" h="1421803">
                <a:moveTo>
                  <a:pt x="399621" y="1013202"/>
                </a:moveTo>
                <a:lnTo>
                  <a:pt x="0" y="0"/>
                </a:lnTo>
                <a:lnTo>
                  <a:pt x="1421803" y="1421803"/>
                </a:lnTo>
                <a:lnTo>
                  <a:pt x="399621" y="101320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41461" y="3540814"/>
            <a:ext cx="1711071" cy="26549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Organizational Impact</a:t>
            </a:r>
            <a:endParaRPr lang="en-US" sz="1100" dirty="0"/>
          </a:p>
        </p:txBody>
      </p:sp>
      <p:sp>
        <p:nvSpPr>
          <p:cNvPr id="109" name="Rectangle 108"/>
          <p:cNvSpPr/>
          <p:nvPr/>
        </p:nvSpPr>
        <p:spPr>
          <a:xfrm>
            <a:off x="4180495" y="5682273"/>
            <a:ext cx="3261974" cy="511769"/>
          </a:xfrm>
          <a:prstGeom prst="rect">
            <a:avLst/>
          </a:prstGeom>
          <a:solidFill>
            <a:srgbClr val="EC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/>
            <a:r>
              <a:rPr lang="en-IN" sz="900" dirty="0">
                <a:solidFill>
                  <a:srgbClr val="000000"/>
                </a:solidFill>
              </a:rPr>
              <a:t>Develop marketing talent in order to create a best-in-class marketing organisation and increase job enrichment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10" name="Right Triangle 12"/>
          <p:cNvSpPr/>
          <p:nvPr/>
        </p:nvSpPr>
        <p:spPr>
          <a:xfrm rot="13500000">
            <a:off x="3973447" y="5795521"/>
            <a:ext cx="292541" cy="288732"/>
          </a:xfrm>
          <a:custGeom>
            <a:avLst/>
            <a:gdLst>
              <a:gd name="connsiteX0" fmla="*/ 0 w 1421803"/>
              <a:gd name="connsiteY0" fmla="*/ 1421803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0 w 1421803"/>
              <a:gd name="connsiteY3" fmla="*/ 1421803 h 1421803"/>
              <a:gd name="connsiteX0" fmla="*/ 502894 w 1421803"/>
              <a:gd name="connsiteY0" fmla="*/ 909929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502894 w 1421803"/>
              <a:gd name="connsiteY3" fmla="*/ 909929 h 1421803"/>
              <a:gd name="connsiteX0" fmla="*/ 399621 w 1421803"/>
              <a:gd name="connsiteY0" fmla="*/ 1013202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399621 w 1421803"/>
              <a:gd name="connsiteY3" fmla="*/ 1013202 h 1421803"/>
              <a:gd name="connsiteX0" fmla="*/ 175612 w 1421803"/>
              <a:gd name="connsiteY0" fmla="*/ 1261345 h 1421803"/>
              <a:gd name="connsiteX1" fmla="*/ 0 w 1421803"/>
              <a:gd name="connsiteY1" fmla="*/ 0 h 1421803"/>
              <a:gd name="connsiteX2" fmla="*/ 1421803 w 1421803"/>
              <a:gd name="connsiteY2" fmla="*/ 1421803 h 1421803"/>
              <a:gd name="connsiteX3" fmla="*/ 175612 w 1421803"/>
              <a:gd name="connsiteY3" fmla="*/ 1261345 h 1421803"/>
              <a:gd name="connsiteX0" fmla="*/ 175612 w 1453805"/>
              <a:gd name="connsiteY0" fmla="*/ 1261345 h 1390782"/>
              <a:gd name="connsiteX1" fmla="*/ 0 w 1453805"/>
              <a:gd name="connsiteY1" fmla="*/ 0 h 1390782"/>
              <a:gd name="connsiteX2" fmla="*/ 1453805 w 1453805"/>
              <a:gd name="connsiteY2" fmla="*/ 1390782 h 1390782"/>
              <a:gd name="connsiteX3" fmla="*/ 175612 w 1453805"/>
              <a:gd name="connsiteY3" fmla="*/ 1261345 h 139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3805" h="1390782">
                <a:moveTo>
                  <a:pt x="175612" y="1261345"/>
                </a:moveTo>
                <a:lnTo>
                  <a:pt x="0" y="0"/>
                </a:lnTo>
                <a:lnTo>
                  <a:pt x="1453805" y="1390782"/>
                </a:lnTo>
                <a:lnTo>
                  <a:pt x="175612" y="126134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1987512" y="5684003"/>
            <a:ext cx="2157886" cy="511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Increased Job Enrichment</a:t>
            </a:r>
          </a:p>
        </p:txBody>
      </p:sp>
    </p:spTree>
    <p:extLst>
      <p:ext uri="{BB962C8B-B14F-4D97-AF65-F5344CB8AC3E}">
        <p14:creationId xmlns:p14="http://schemas.microsoft.com/office/powerpoint/2010/main" val="254198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3" grpId="0" animBg="1"/>
      <p:bldP spid="94" grpId="0" animBg="1"/>
      <p:bldP spid="80" grpId="0" animBg="1"/>
      <p:bldP spid="84" grpId="0" animBg="1"/>
      <p:bldP spid="85" grpId="0" animBg="1"/>
      <p:bldP spid="86" grpId="0" animBg="1"/>
      <p:bldP spid="76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5" grpId="0" animBg="1"/>
      <p:bldP spid="106" grpId="0" animBg="1"/>
      <p:bldP spid="107" grpId="0" animBg="1"/>
      <p:bldP spid="108" grpId="0" animBg="1"/>
      <p:bldP spid="78" grpId="0" animBg="1"/>
      <p:bldP spid="109" grpId="0" animBg="1"/>
      <p:bldP spid="1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788298"/>
          </a:xfrm>
          <a:prstGeom prst="rect">
            <a:avLst/>
          </a:prstGeom>
          <a:solidFill>
            <a:srgbClr val="37434D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21" tIns="41010" rIns="82021" bIns="4101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67432" y="462417"/>
            <a:ext cx="6876568" cy="359583"/>
          </a:xfrm>
          <a:prstGeom prst="rect">
            <a:avLst/>
          </a:prstGeom>
          <a:solidFill>
            <a:srgbClr val="141E1E">
              <a:alpha val="71000"/>
            </a:srgb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21" tIns="41010" rIns="82021" bIns="4101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4143374" y="420208"/>
            <a:ext cx="4981576" cy="412426"/>
          </a:xfrm>
          <a:prstGeom prst="rect">
            <a:avLst/>
          </a:prstGeom>
        </p:spPr>
        <p:txBody>
          <a:bodyPr vert="horz" lIns="91387" tIns="45693" rIns="91387" bIns="45693" rtlCol="0" anchor="ctr">
            <a:noAutofit/>
          </a:bodyPr>
          <a:lstStyle>
            <a:lvl1pPr algn="l" defTabSz="509412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744538"/>
            <a:r>
              <a:rPr lang="en-US" sz="2000" dirty="0" smtClean="0">
                <a:solidFill>
                  <a:prstClr val="white"/>
                </a:solidFill>
              </a:rPr>
              <a:t>Defining High-Level Value Drivers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52378" y="462417"/>
            <a:ext cx="3688274" cy="337051"/>
          </a:xfrm>
          <a:prstGeom prst="rect">
            <a:avLst/>
          </a:prstGeom>
          <a:solidFill>
            <a:srgbClr val="D40000">
              <a:alpha val="82000"/>
            </a:srgb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21" tIns="41010" rIns="82021" bIns="4101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7504" y="462417"/>
            <a:ext cx="3456384" cy="329081"/>
          </a:xfrm>
          <a:prstGeom prst="rect">
            <a:avLst/>
          </a:prstGeom>
        </p:spPr>
        <p:txBody>
          <a:bodyPr wrap="square" lIns="82058" tIns="41029" rIns="82058" bIns="41029">
            <a:spAutoFit/>
          </a:bodyPr>
          <a:lstStyle/>
          <a:p>
            <a:r>
              <a:rPr lang="en-US" sz="1600" i="1" dirty="0" smtClean="0">
                <a:solidFill>
                  <a:prstClr val="white"/>
                </a:solidFill>
                <a:latin typeface="Trebuchet MS"/>
                <a:cs typeface="Trebuchet MS"/>
              </a:rPr>
              <a:t>Sample</a:t>
            </a:r>
            <a:endParaRPr lang="en-US" sz="1600" i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91000" y="6477000"/>
            <a:ext cx="762000" cy="168274"/>
          </a:xfrm>
        </p:spPr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2</a:t>
            </a:fld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-16654" y="3216968"/>
            <a:ext cx="9197166" cy="373574"/>
          </a:xfrm>
          <a:prstGeom prst="roundRect">
            <a:avLst>
              <a:gd name="adj" fmla="val 0"/>
            </a:avLst>
          </a:prstGeom>
          <a:solidFill>
            <a:srgbClr val="141E1E">
              <a:alpha val="77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74256" tIns="45709" rIns="91418" bIns="45709" anchor="ctr"/>
          <a:lstStyle/>
          <a:p>
            <a:pPr marL="57150">
              <a:defRPr/>
            </a:pPr>
            <a:r>
              <a:rPr lang="en-US" sz="1100" b="1" dirty="0">
                <a:solidFill>
                  <a:prstClr val="white"/>
                </a:solidFill>
                <a:latin typeface="Trebuchet MS"/>
                <a:ea typeface="Arial"/>
                <a:cs typeface="Trebuchet MS"/>
              </a:rPr>
              <a:t>Top 5 Key Business Requirements 			             Key Performance Indicators </a:t>
            </a:r>
          </a:p>
          <a:p>
            <a:pPr marL="57150">
              <a:defRPr/>
            </a:pPr>
            <a:r>
              <a:rPr lang="en-US" sz="1000" b="1" dirty="0">
                <a:solidFill>
                  <a:prstClr val="white"/>
                </a:solidFill>
                <a:latin typeface="Trebuchet MS"/>
                <a:ea typeface="Arial"/>
                <a:cs typeface="Trebuchet MS"/>
              </a:rPr>
              <a:t>(Activities to achieve </a:t>
            </a:r>
            <a:r>
              <a:rPr lang="en-US" sz="1000" b="1" dirty="0" smtClean="0">
                <a:solidFill>
                  <a:prstClr val="white"/>
                </a:solidFill>
                <a:latin typeface="Trebuchet MS"/>
                <a:ea typeface="Arial"/>
                <a:cs typeface="Trebuchet MS"/>
              </a:rPr>
              <a:t>digital </a:t>
            </a:r>
            <a:r>
              <a:rPr lang="en-US" sz="1000" b="1" dirty="0">
                <a:solidFill>
                  <a:prstClr val="white"/>
                </a:solidFill>
                <a:latin typeface="Trebuchet MS"/>
                <a:ea typeface="Arial"/>
                <a:cs typeface="Trebuchet MS"/>
              </a:rPr>
              <a:t>marketing objectives)		               (Metrics used to measure the impact of business activities)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92080" y="1867467"/>
            <a:ext cx="3713754" cy="1239420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marL="153859" indent="-153859" fontAlgn="base">
              <a:lnSpc>
                <a:spcPct val="90000"/>
              </a:lnSpc>
              <a:spcBef>
                <a:spcPct val="0"/>
              </a:spcBef>
              <a:spcAft>
                <a:spcPts val="359"/>
              </a:spcAft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  <a:latin typeface="Adobe Clean"/>
                <a:ea typeface="Arial"/>
                <a:cs typeface="Adobe Clean"/>
              </a:rPr>
              <a:t>Upsell/Cross-sell to New/Returning </a:t>
            </a:r>
            <a:r>
              <a:rPr lang="en-US" sz="1100" dirty="0" smtClean="0">
                <a:solidFill>
                  <a:srgbClr val="000000"/>
                </a:solidFill>
                <a:latin typeface="Adobe Clean"/>
                <a:ea typeface="Arial"/>
                <a:cs typeface="Adobe Clean"/>
              </a:rPr>
              <a:t>Customers</a:t>
            </a:r>
          </a:p>
          <a:p>
            <a:pPr marL="153859" indent="-153859" fontAlgn="base">
              <a:lnSpc>
                <a:spcPct val="90000"/>
              </a:lnSpc>
              <a:spcBef>
                <a:spcPct val="0"/>
              </a:spcBef>
              <a:spcAft>
                <a:spcPts val="359"/>
              </a:spcAft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  <a:latin typeface="Adobe Clean"/>
                <a:ea typeface="Arial"/>
                <a:cs typeface="Adobe Clean"/>
              </a:rPr>
              <a:t>Convert New/Returning </a:t>
            </a:r>
            <a:r>
              <a:rPr lang="en-US" sz="1100" dirty="0" smtClean="0">
                <a:solidFill>
                  <a:srgbClr val="000000"/>
                </a:solidFill>
                <a:latin typeface="Adobe Clean"/>
                <a:ea typeface="Arial"/>
                <a:cs typeface="Adobe Clean"/>
              </a:rPr>
              <a:t>Customers</a:t>
            </a:r>
          </a:p>
          <a:p>
            <a:pPr marL="153859" indent="-153859" fontAlgn="base">
              <a:lnSpc>
                <a:spcPct val="90000"/>
              </a:lnSpc>
              <a:spcBef>
                <a:spcPct val="0"/>
              </a:spcBef>
              <a:spcAft>
                <a:spcPts val="359"/>
              </a:spcAft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  <a:latin typeface="Adobe Clean"/>
                <a:ea typeface="Arial"/>
                <a:cs typeface="Adobe Clean"/>
              </a:rPr>
              <a:t>Strategic - Customer Experiential </a:t>
            </a:r>
            <a:r>
              <a:rPr lang="en-US" sz="1100" dirty="0" smtClean="0">
                <a:solidFill>
                  <a:srgbClr val="000000"/>
                </a:solidFill>
                <a:latin typeface="Adobe Clean"/>
                <a:ea typeface="Arial"/>
                <a:cs typeface="Adobe Clean"/>
              </a:rPr>
              <a:t>Impact</a:t>
            </a:r>
          </a:p>
          <a:p>
            <a:pPr marL="153859" indent="-153859" fontAlgn="base">
              <a:lnSpc>
                <a:spcPct val="90000"/>
              </a:lnSpc>
              <a:spcBef>
                <a:spcPct val="0"/>
              </a:spcBef>
              <a:spcAft>
                <a:spcPts val="359"/>
              </a:spcAft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  <a:latin typeface="Adobe Clean"/>
                <a:ea typeface="Arial"/>
                <a:cs typeface="Adobe Clean"/>
              </a:rPr>
              <a:t>Acquire New </a:t>
            </a:r>
            <a:r>
              <a:rPr lang="en-US" sz="1100" dirty="0" smtClean="0">
                <a:solidFill>
                  <a:srgbClr val="000000"/>
                </a:solidFill>
                <a:latin typeface="Adobe Clean"/>
                <a:ea typeface="Arial"/>
                <a:cs typeface="Adobe Clean"/>
              </a:rPr>
              <a:t>Customers</a:t>
            </a:r>
          </a:p>
          <a:p>
            <a:pPr marL="153859" indent="-153859" fontAlgn="base">
              <a:lnSpc>
                <a:spcPct val="90000"/>
              </a:lnSpc>
              <a:spcBef>
                <a:spcPct val="0"/>
              </a:spcBef>
              <a:spcAft>
                <a:spcPts val="359"/>
              </a:spcAft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  <a:latin typeface="Adobe Clean"/>
                <a:ea typeface="Arial"/>
                <a:cs typeface="Adobe Clean"/>
              </a:rPr>
              <a:t>Convert New/Returning </a:t>
            </a:r>
            <a:r>
              <a:rPr lang="en-US" sz="1100" dirty="0" smtClean="0">
                <a:solidFill>
                  <a:srgbClr val="000000"/>
                </a:solidFill>
                <a:latin typeface="Adobe Clean"/>
                <a:ea typeface="Arial"/>
                <a:cs typeface="Adobe Clean"/>
              </a:rPr>
              <a:t>Customers</a:t>
            </a:r>
          </a:p>
          <a:p>
            <a:pPr marL="153859" indent="-153859" fontAlgn="base">
              <a:lnSpc>
                <a:spcPct val="90000"/>
              </a:lnSpc>
              <a:spcBef>
                <a:spcPct val="0"/>
              </a:spcBef>
              <a:spcAft>
                <a:spcPts val="359"/>
              </a:spcAft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  <a:latin typeface="Adobe Clean"/>
                <a:ea typeface="Arial"/>
                <a:cs typeface="Adobe Clean"/>
              </a:rPr>
              <a:t>Retain Existing Customers</a:t>
            </a:r>
            <a:endParaRPr lang="en-US" sz="1100" dirty="0" smtClean="0">
              <a:solidFill>
                <a:srgbClr val="000000"/>
              </a:solidFill>
              <a:latin typeface="Adobe Clean"/>
              <a:cs typeface="Adobe Cle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519" y="3669772"/>
            <a:ext cx="4034731" cy="2538877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marL="153859" indent="-153859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  <a:latin typeface="Adobe Clean"/>
                <a:ea typeface="Arial"/>
                <a:cs typeface="Adobe Clean"/>
              </a:rPr>
              <a:t>Create and publish promotional messaging and relevant recommendations targeted to customer </a:t>
            </a:r>
            <a:r>
              <a:rPr lang="en-US" sz="1100" dirty="0" smtClean="0">
                <a:solidFill>
                  <a:srgbClr val="000000"/>
                </a:solidFill>
                <a:latin typeface="Adobe Clean"/>
                <a:ea typeface="Arial"/>
                <a:cs typeface="Adobe Clean"/>
              </a:rPr>
              <a:t>segments</a:t>
            </a:r>
          </a:p>
          <a:p>
            <a:pPr marL="153859" indent="-153859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  <a:latin typeface="Adobe Clean"/>
                <a:ea typeface="Arial"/>
                <a:cs typeface="Adobe Clean"/>
              </a:rPr>
              <a:t>Utilize real-time analytics integrated with the capability to create, test, target and publish content to personalize the customer </a:t>
            </a:r>
            <a:r>
              <a:rPr lang="en-US" sz="1100" dirty="0" smtClean="0">
                <a:solidFill>
                  <a:srgbClr val="000000"/>
                </a:solidFill>
                <a:latin typeface="Adobe Clean"/>
                <a:ea typeface="Arial"/>
                <a:cs typeface="Adobe Clean"/>
              </a:rPr>
              <a:t>experience</a:t>
            </a:r>
          </a:p>
          <a:p>
            <a:pPr marL="153859" indent="-153859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  <a:latin typeface="Adobe Clean"/>
                <a:ea typeface="Arial"/>
                <a:cs typeface="Adobe Clean"/>
              </a:rPr>
              <a:t>Differentiate from competitors by providing a superior customer experience to increase competitive </a:t>
            </a:r>
            <a:r>
              <a:rPr lang="en-US" sz="1100" dirty="0" smtClean="0">
                <a:solidFill>
                  <a:srgbClr val="000000"/>
                </a:solidFill>
                <a:latin typeface="Adobe Clean"/>
                <a:ea typeface="Arial"/>
                <a:cs typeface="Adobe Clean"/>
              </a:rPr>
              <a:t>advantage</a:t>
            </a:r>
          </a:p>
          <a:p>
            <a:pPr marL="153859" indent="-153859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  <a:latin typeface="Adobe Clean"/>
                <a:ea typeface="Arial"/>
                <a:cs typeface="Adobe Clean"/>
              </a:rPr>
              <a:t>Gain insights into trends in upsell/cross-sell opportunities within the target demographics to optimize the customer </a:t>
            </a:r>
            <a:r>
              <a:rPr lang="en-US" sz="1100" dirty="0" smtClean="0">
                <a:solidFill>
                  <a:srgbClr val="000000"/>
                </a:solidFill>
                <a:latin typeface="Adobe Clean"/>
                <a:ea typeface="Arial"/>
                <a:cs typeface="Adobe Clean"/>
              </a:rPr>
              <a:t>experience</a:t>
            </a:r>
          </a:p>
          <a:p>
            <a:pPr marL="153859" indent="-153859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  <a:latin typeface="Adobe Clean"/>
                <a:ea typeface="Arial"/>
                <a:cs typeface="Adobe Clean"/>
              </a:rPr>
              <a:t>Attract high-quality visitors to marketing channels to ensure a constant supply of new prospects</a:t>
            </a:r>
            <a:endParaRPr lang="en-IN" sz="1100" dirty="0" smtClean="0">
              <a:solidFill>
                <a:srgbClr val="000000"/>
              </a:solidFill>
              <a:latin typeface="Adobe Clean"/>
              <a:cs typeface="Adobe Cle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92080" y="3669772"/>
            <a:ext cx="3473725" cy="2400634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marL="153859" indent="-153859" fontAlgn="base">
              <a:lnSpc>
                <a:spcPct val="90000"/>
              </a:lnSpc>
              <a:spcBef>
                <a:spcPct val="0"/>
              </a:spcBef>
              <a:spcAft>
                <a:spcPts val="359"/>
              </a:spcAft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  <a:latin typeface="Adobe Clean"/>
                <a:ea typeface="Arial"/>
                <a:cs typeface="Adobe Clean"/>
              </a:rPr>
              <a:t>Average Revenue per </a:t>
            </a:r>
            <a:r>
              <a:rPr lang="en-US" sz="1100" dirty="0" smtClean="0">
                <a:solidFill>
                  <a:srgbClr val="000000"/>
                </a:solidFill>
                <a:latin typeface="Adobe Clean"/>
                <a:ea typeface="Arial"/>
                <a:cs typeface="Adobe Clean"/>
              </a:rPr>
              <a:t>User</a:t>
            </a:r>
          </a:p>
          <a:p>
            <a:pPr marL="153859" indent="-153859" fontAlgn="base">
              <a:lnSpc>
                <a:spcPct val="90000"/>
              </a:lnSpc>
              <a:spcBef>
                <a:spcPct val="0"/>
              </a:spcBef>
              <a:spcAft>
                <a:spcPts val="359"/>
              </a:spcAft>
              <a:buFont typeface="Arial"/>
              <a:buChar char="•"/>
            </a:pPr>
            <a:endParaRPr lang="en-IN" sz="1100" dirty="0" smtClean="0">
              <a:solidFill>
                <a:srgbClr val="000000"/>
              </a:solidFill>
              <a:latin typeface="Adobe Clean"/>
              <a:cs typeface="Adobe Clean"/>
            </a:endParaRPr>
          </a:p>
          <a:p>
            <a:pPr marL="153859" indent="-153859" fontAlgn="base">
              <a:lnSpc>
                <a:spcPct val="90000"/>
              </a:lnSpc>
              <a:spcBef>
                <a:spcPct val="0"/>
              </a:spcBef>
              <a:spcAft>
                <a:spcPts val="359"/>
              </a:spcAft>
              <a:buFont typeface="Arial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Adobe Clean"/>
                <a:ea typeface="Arial"/>
                <a:cs typeface="Adobe Clean"/>
              </a:rPr>
              <a:t>Average </a:t>
            </a:r>
            <a:r>
              <a:rPr lang="en-US" sz="1100" dirty="0">
                <a:solidFill>
                  <a:srgbClr val="000000"/>
                </a:solidFill>
                <a:latin typeface="Adobe Clean"/>
                <a:ea typeface="Arial"/>
                <a:cs typeface="Adobe Clean"/>
              </a:rPr>
              <a:t>Conversion Rate for </a:t>
            </a:r>
            <a:r>
              <a:rPr lang="en-US" sz="1100" dirty="0" smtClean="0">
                <a:solidFill>
                  <a:srgbClr val="000000"/>
                </a:solidFill>
                <a:latin typeface="Adobe Clean"/>
                <a:ea typeface="Arial"/>
                <a:cs typeface="Adobe Clean"/>
              </a:rPr>
              <a:t>New/Returning </a:t>
            </a:r>
            <a:r>
              <a:rPr lang="en-US" sz="1100" dirty="0">
                <a:solidFill>
                  <a:srgbClr val="000000"/>
                </a:solidFill>
                <a:latin typeface="Adobe Clean"/>
                <a:ea typeface="Arial"/>
                <a:cs typeface="Adobe Clean"/>
              </a:rPr>
              <a:t>Customers </a:t>
            </a:r>
            <a:endParaRPr lang="en-US" sz="1100" dirty="0" smtClean="0">
              <a:solidFill>
                <a:srgbClr val="000000"/>
              </a:solidFill>
              <a:latin typeface="Adobe Clean"/>
              <a:ea typeface="Arial"/>
              <a:cs typeface="Adobe Clean"/>
            </a:endParaRPr>
          </a:p>
          <a:p>
            <a:pPr marL="153859" indent="-153859" fontAlgn="base">
              <a:lnSpc>
                <a:spcPct val="90000"/>
              </a:lnSpc>
              <a:spcBef>
                <a:spcPct val="0"/>
              </a:spcBef>
              <a:spcAft>
                <a:spcPts val="359"/>
              </a:spcAft>
              <a:buFont typeface="Arial"/>
              <a:buChar char="•"/>
            </a:pPr>
            <a:endParaRPr lang="en-US" sz="1100" dirty="0" smtClean="0">
              <a:solidFill>
                <a:srgbClr val="000000"/>
              </a:solidFill>
              <a:latin typeface="Adobe Clean"/>
              <a:cs typeface="Adobe Clean"/>
            </a:endParaRPr>
          </a:p>
          <a:p>
            <a:pPr marL="153859" indent="-153859" fontAlgn="base">
              <a:lnSpc>
                <a:spcPct val="90000"/>
              </a:lnSpc>
              <a:spcBef>
                <a:spcPct val="0"/>
              </a:spcBef>
              <a:spcAft>
                <a:spcPts val="359"/>
              </a:spcAft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  <a:latin typeface="Adobe Clean"/>
                <a:ea typeface="Arial"/>
                <a:cs typeface="Adobe Clean"/>
              </a:rPr>
              <a:t>Strategic impacts which are not </a:t>
            </a:r>
            <a:r>
              <a:rPr lang="en-US" sz="1100" dirty="0" smtClean="0">
                <a:solidFill>
                  <a:srgbClr val="000000"/>
                </a:solidFill>
                <a:latin typeface="Adobe Clean"/>
                <a:ea typeface="Arial"/>
                <a:cs typeface="Adobe Clean"/>
              </a:rPr>
              <a:t>quantifiable</a:t>
            </a:r>
          </a:p>
          <a:p>
            <a:pPr marL="153859" indent="-153859" fontAlgn="base">
              <a:lnSpc>
                <a:spcPct val="90000"/>
              </a:lnSpc>
              <a:spcBef>
                <a:spcPct val="0"/>
              </a:spcBef>
              <a:spcAft>
                <a:spcPts val="359"/>
              </a:spcAft>
              <a:buFont typeface="Arial"/>
              <a:buChar char="•"/>
            </a:pPr>
            <a:endParaRPr lang="en-IN" sz="1100" dirty="0" smtClean="0">
              <a:solidFill>
                <a:srgbClr val="000000"/>
              </a:solidFill>
              <a:latin typeface="Adobe Clean"/>
              <a:cs typeface="Adobe Clean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359"/>
              </a:spcAft>
            </a:pPr>
            <a:endParaRPr lang="en-IN" sz="1100" dirty="0" smtClean="0">
              <a:solidFill>
                <a:srgbClr val="000000"/>
              </a:solidFill>
              <a:latin typeface="Adobe Clean"/>
              <a:cs typeface="Adobe Clean"/>
            </a:endParaRPr>
          </a:p>
          <a:p>
            <a:pPr marL="153859" indent="-153859" fontAlgn="base">
              <a:lnSpc>
                <a:spcPct val="90000"/>
              </a:lnSpc>
              <a:spcBef>
                <a:spcPct val="0"/>
              </a:spcBef>
              <a:spcAft>
                <a:spcPts val="359"/>
              </a:spcAft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  <a:latin typeface="Adobe Clean"/>
                <a:ea typeface="Arial"/>
                <a:cs typeface="Adobe Clean"/>
              </a:rPr>
              <a:t>Average Revenue per User</a:t>
            </a:r>
          </a:p>
          <a:p>
            <a:pPr marL="153859" indent="-153859" fontAlgn="base">
              <a:lnSpc>
                <a:spcPct val="50000"/>
              </a:lnSpc>
              <a:spcBef>
                <a:spcPct val="0"/>
              </a:spcBef>
              <a:spcAft>
                <a:spcPts val="359"/>
              </a:spcAft>
              <a:buFont typeface="Arial"/>
              <a:buChar char="•"/>
            </a:pPr>
            <a:endParaRPr lang="en-IN" sz="1100" dirty="0" smtClean="0">
              <a:solidFill>
                <a:srgbClr val="000000"/>
              </a:solidFill>
              <a:latin typeface="Adobe Clean"/>
              <a:cs typeface="Adobe Clean"/>
            </a:endParaRPr>
          </a:p>
          <a:p>
            <a:pPr marL="153859" indent="-153859" fontAlgn="base">
              <a:lnSpc>
                <a:spcPct val="50000"/>
              </a:lnSpc>
              <a:spcBef>
                <a:spcPct val="0"/>
              </a:spcBef>
              <a:spcAft>
                <a:spcPts val="359"/>
              </a:spcAft>
              <a:buFont typeface="Arial"/>
              <a:buChar char="•"/>
            </a:pPr>
            <a:endParaRPr lang="en-IN" sz="1100" dirty="0" smtClean="0">
              <a:solidFill>
                <a:srgbClr val="000000"/>
              </a:solidFill>
              <a:latin typeface="Adobe Clean"/>
              <a:cs typeface="Adobe Clean"/>
            </a:endParaRPr>
          </a:p>
          <a:p>
            <a:pPr marL="153859" indent="-153859" fontAlgn="base">
              <a:lnSpc>
                <a:spcPct val="90000"/>
              </a:lnSpc>
              <a:spcBef>
                <a:spcPct val="0"/>
              </a:spcBef>
              <a:spcAft>
                <a:spcPts val="359"/>
              </a:spcAft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  <a:latin typeface="Adobe Clean"/>
                <a:ea typeface="Arial"/>
                <a:cs typeface="Adobe Clean"/>
              </a:rPr>
              <a:t>Number of Visits by New Customers per Month from All Channels</a:t>
            </a:r>
            <a:endParaRPr lang="en-US" sz="1600" dirty="0">
              <a:solidFill>
                <a:srgbClr val="000000"/>
              </a:solidFill>
              <a:latin typeface="Adobe Clean"/>
              <a:cs typeface="Adobe Clean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-26583" y="1467540"/>
            <a:ext cx="9197166" cy="360040"/>
          </a:xfrm>
          <a:prstGeom prst="roundRect">
            <a:avLst>
              <a:gd name="adj" fmla="val 0"/>
            </a:avLst>
          </a:prstGeom>
          <a:solidFill>
            <a:srgbClr val="141E1E">
              <a:alpha val="77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74256" tIns="45709" rIns="91418" bIns="45709" anchor="ctr"/>
          <a:lstStyle/>
          <a:p>
            <a:pPr marL="57150">
              <a:defRPr/>
            </a:pPr>
            <a:r>
              <a:rPr lang="en-US" sz="1100" b="1" dirty="0">
                <a:solidFill>
                  <a:prstClr val="white"/>
                </a:solidFill>
                <a:latin typeface="Trebuchet MS"/>
                <a:ea typeface="Arial"/>
                <a:cs typeface="Trebuchet MS"/>
              </a:rPr>
              <a:t>Key Business Goals		                                                      </a:t>
            </a:r>
            <a:r>
              <a:rPr lang="en-US" sz="1100" b="1" dirty="0" smtClean="0">
                <a:solidFill>
                  <a:prstClr val="white"/>
                </a:solidFill>
                <a:latin typeface="Trebuchet MS"/>
                <a:ea typeface="Arial"/>
                <a:cs typeface="Trebuchet MS"/>
              </a:rPr>
              <a:t>Digital </a:t>
            </a:r>
            <a:r>
              <a:rPr lang="en-US" sz="1100" b="1" dirty="0">
                <a:solidFill>
                  <a:prstClr val="white"/>
                </a:solidFill>
                <a:latin typeface="Trebuchet MS"/>
                <a:ea typeface="Arial"/>
                <a:cs typeface="Trebuchet MS"/>
              </a:rPr>
              <a:t>Marketing Objectives </a:t>
            </a:r>
          </a:p>
          <a:p>
            <a:pPr marL="57150">
              <a:defRPr/>
            </a:pPr>
            <a:r>
              <a:rPr lang="en-US" sz="1000" b="1" dirty="0">
                <a:solidFill>
                  <a:prstClr val="white"/>
                </a:solidFill>
                <a:latin typeface="Trebuchet MS"/>
                <a:ea typeface="Arial"/>
                <a:cs typeface="Trebuchet MS"/>
              </a:rPr>
              <a:t>(The customer’s high level business priorities) 		             (</a:t>
            </a:r>
            <a:r>
              <a:rPr lang="en-IN" sz="1000" b="1" dirty="0">
                <a:solidFill>
                  <a:prstClr val="white"/>
                </a:solidFill>
                <a:latin typeface="Trebuchet MS"/>
                <a:ea typeface="Arial"/>
                <a:cs typeface="Trebuchet MS"/>
              </a:rPr>
              <a:t>Specific measureable outcomes of business goals</a:t>
            </a:r>
            <a:r>
              <a:rPr lang="en-US" sz="1000" b="1" dirty="0">
                <a:solidFill>
                  <a:prstClr val="white"/>
                </a:solidFill>
                <a:latin typeface="Trebuchet MS"/>
                <a:ea typeface="Arial"/>
                <a:cs typeface="Trebuchet MS"/>
              </a:rPr>
              <a:t>)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1520" y="1914718"/>
            <a:ext cx="4320480" cy="842644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marL="153859" indent="-153859" fontAlgn="base">
              <a:lnSpc>
                <a:spcPct val="90000"/>
              </a:lnSpc>
              <a:spcBef>
                <a:spcPct val="0"/>
              </a:spcBef>
              <a:spcAft>
                <a:spcPts val="359"/>
              </a:spcAft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  <a:latin typeface="Adobe Clean"/>
                <a:ea typeface="Lucida Grande"/>
                <a:cs typeface="Adobe Clean"/>
              </a:rPr>
              <a:t>Improve User Experience through </a:t>
            </a:r>
            <a:r>
              <a:rPr lang="en-US" sz="1100" dirty="0" smtClean="0">
                <a:solidFill>
                  <a:srgbClr val="000000"/>
                </a:solidFill>
                <a:latin typeface="Adobe Clean"/>
                <a:ea typeface="Lucida Grande"/>
                <a:cs typeface="Adobe Clean"/>
              </a:rPr>
              <a:t>Personalization</a:t>
            </a:r>
          </a:p>
          <a:p>
            <a:pPr marL="153859" indent="-153859" fontAlgn="base">
              <a:lnSpc>
                <a:spcPct val="90000"/>
              </a:lnSpc>
              <a:spcBef>
                <a:spcPct val="0"/>
              </a:spcBef>
              <a:spcAft>
                <a:spcPts val="359"/>
              </a:spcAft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  <a:latin typeface="Adobe Clean"/>
                <a:ea typeface="Arial"/>
                <a:cs typeface="Adobe Clean"/>
              </a:rPr>
              <a:t>Increase Revenue for Existing </a:t>
            </a:r>
            <a:r>
              <a:rPr lang="en-US" sz="1100" dirty="0" smtClean="0">
                <a:solidFill>
                  <a:srgbClr val="000000"/>
                </a:solidFill>
                <a:latin typeface="Adobe Clean"/>
                <a:ea typeface="Arial"/>
                <a:cs typeface="Adobe Clean"/>
              </a:rPr>
              <a:t>Customers</a:t>
            </a:r>
          </a:p>
          <a:p>
            <a:pPr marL="153859" indent="-153859" fontAlgn="base">
              <a:lnSpc>
                <a:spcPct val="90000"/>
              </a:lnSpc>
              <a:spcBef>
                <a:spcPct val="0"/>
              </a:spcBef>
              <a:spcAft>
                <a:spcPts val="359"/>
              </a:spcAft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  <a:latin typeface="Adobe Clean"/>
                <a:ea typeface="Arial"/>
                <a:cs typeface="Adobe Clean"/>
              </a:rPr>
              <a:t>Increase Revenue from </a:t>
            </a:r>
            <a:r>
              <a:rPr lang="en-US" sz="1100" dirty="0" smtClean="0">
                <a:solidFill>
                  <a:srgbClr val="000000"/>
                </a:solidFill>
                <a:latin typeface="Adobe Clean"/>
                <a:ea typeface="Arial"/>
                <a:cs typeface="Adobe Clean"/>
              </a:rPr>
              <a:t>Prospects</a:t>
            </a:r>
          </a:p>
          <a:p>
            <a:pPr marL="153859" indent="-153859" fontAlgn="base">
              <a:lnSpc>
                <a:spcPct val="90000"/>
              </a:lnSpc>
              <a:spcBef>
                <a:spcPct val="0"/>
              </a:spcBef>
              <a:spcAft>
                <a:spcPts val="359"/>
              </a:spcAft>
              <a:buFont typeface="Arial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Adobe Clean"/>
                <a:ea typeface="Arial"/>
                <a:cs typeface="Adobe Clean"/>
              </a:rPr>
              <a:t>Increase Share of Wallet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17932" y="836712"/>
            <a:ext cx="6607017" cy="448306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ts val="359"/>
              </a:spcAft>
            </a:pPr>
            <a:r>
              <a:rPr lang="en-US" sz="1100" dirty="0">
                <a:solidFill>
                  <a:srgbClr val="000000"/>
                </a:solidFill>
              </a:rPr>
              <a:t>(A Value Driver is a goal related activity and the associated metric used to measure impact, </a:t>
            </a:r>
          </a:p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ts val="359"/>
              </a:spcAft>
            </a:pPr>
            <a:r>
              <a:rPr lang="en-US" sz="1100" dirty="0">
                <a:solidFill>
                  <a:srgbClr val="000000"/>
                </a:solidFill>
              </a:rPr>
              <a:t>i.e. KBR + KPI = Value Driver.)</a:t>
            </a:r>
          </a:p>
        </p:txBody>
      </p:sp>
    </p:spTree>
    <p:extLst>
      <p:ext uri="{BB962C8B-B14F-4D97-AF65-F5344CB8AC3E}">
        <p14:creationId xmlns:p14="http://schemas.microsoft.com/office/powerpoint/2010/main" val="21224124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Defining High-Level Value Drivers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8648" y="1485926"/>
            <a:ext cx="223651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359"/>
              </a:spcAft>
            </a:pPr>
            <a:r>
              <a:rPr lang="en-US" dirty="0" smtClean="0">
                <a:solidFill>
                  <a:srgbClr val="FF0000"/>
                </a:solidFill>
                <a:latin typeface="Adobe Clean Light"/>
                <a:ea typeface="Arial"/>
                <a:cs typeface="Adobe Clean Light"/>
              </a:rPr>
              <a:t>KEY BUSINESS </a:t>
            </a:r>
            <a:r>
              <a:rPr lang="en-US" dirty="0" smtClean="0">
                <a:solidFill>
                  <a:srgbClr val="FF0000"/>
                </a:solidFill>
                <a:latin typeface="Adobe Clean"/>
                <a:ea typeface="Arial"/>
                <a:cs typeface="Adobe Clean"/>
              </a:rPr>
              <a:t>GOALS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754" y="1733884"/>
            <a:ext cx="2428870" cy="2333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359"/>
              </a:spcAft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lean Light"/>
                <a:ea typeface="Arial"/>
                <a:cs typeface="Adobe Clean Light"/>
              </a:rPr>
              <a:t>The customer’s high level business priorities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754" y="3455014"/>
            <a:ext cx="378287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359"/>
              </a:spcAft>
            </a:pPr>
            <a:r>
              <a:rPr lang="en-US" dirty="0" smtClean="0">
                <a:solidFill>
                  <a:srgbClr val="FF0000"/>
                </a:solidFill>
                <a:latin typeface="Adobe Clean Light"/>
                <a:ea typeface="Arial"/>
                <a:cs typeface="Adobe Clean Light"/>
              </a:rPr>
              <a:t>TOP 5 KEY BUSINESS </a:t>
            </a:r>
            <a:r>
              <a:rPr lang="en-US" dirty="0" smtClean="0">
                <a:solidFill>
                  <a:srgbClr val="FF0000"/>
                </a:solidFill>
                <a:latin typeface="Adobe Clean"/>
                <a:ea typeface="Arial"/>
                <a:cs typeface="Adobe Clean"/>
              </a:rPr>
              <a:t>REQUIREMENTS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860" y="3702972"/>
            <a:ext cx="2646878" cy="2333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359"/>
              </a:spcAft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lean Light"/>
                <a:ea typeface="Arial"/>
                <a:cs typeface="Adobe Clean Light"/>
              </a:rPr>
              <a:t>Activities to achieve digital marketing objectives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7071" y="1483650"/>
            <a:ext cx="343062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359"/>
              </a:spcAft>
            </a:pPr>
            <a:r>
              <a:rPr lang="en-US" dirty="0" smtClean="0">
                <a:solidFill>
                  <a:srgbClr val="FF0000"/>
                </a:solidFill>
                <a:latin typeface="Adobe Clean Light"/>
                <a:ea typeface="Arial"/>
                <a:cs typeface="Adobe Clean Light"/>
              </a:rPr>
              <a:t>DIGITAL MARKETING </a:t>
            </a:r>
            <a:r>
              <a:rPr lang="en-US" dirty="0" smtClean="0">
                <a:solidFill>
                  <a:srgbClr val="FF0000"/>
                </a:solidFill>
                <a:latin typeface="Adobe Clean"/>
                <a:ea typeface="Arial"/>
                <a:cs typeface="Adobe Clean"/>
              </a:rPr>
              <a:t>OBJECTIVES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83177" y="1731608"/>
            <a:ext cx="2428870" cy="2333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359"/>
              </a:spcAft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lean Light"/>
                <a:ea typeface="Arial"/>
                <a:cs typeface="Adobe Clean Light"/>
              </a:rPr>
              <a:t>The customer’s high level business priorities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83177" y="3452738"/>
            <a:ext cx="340039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359"/>
              </a:spcAft>
            </a:pPr>
            <a:r>
              <a:rPr lang="en-US" dirty="0" smtClean="0">
                <a:solidFill>
                  <a:srgbClr val="FF0000"/>
                </a:solidFill>
                <a:latin typeface="Adobe Clean Light"/>
                <a:ea typeface="Arial"/>
                <a:cs typeface="Adobe Clean Light"/>
              </a:rPr>
              <a:t>KEY PERFORMANCE </a:t>
            </a:r>
            <a:r>
              <a:rPr lang="en-US" dirty="0" smtClean="0">
                <a:solidFill>
                  <a:srgbClr val="FF0000"/>
                </a:solidFill>
                <a:latin typeface="Adobe Clean"/>
                <a:ea typeface="Arial"/>
                <a:cs typeface="Adobe Clean"/>
              </a:rPr>
              <a:t>INDICATORS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89283" y="3700696"/>
            <a:ext cx="2646878" cy="2333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359"/>
              </a:spcAft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lean Light"/>
                <a:ea typeface="Arial"/>
                <a:cs typeface="Adobe Clean Light"/>
              </a:rPr>
              <a:t>Activities to achieve digital marketing objectives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9984" y="1963835"/>
            <a:ext cx="3953180" cy="1123384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91440" indent="-171450">
              <a:lnSpc>
                <a:spcPct val="150000"/>
              </a:lnSpc>
              <a:buFont typeface="Wingdings" charset="2"/>
              <a:buChar char="§"/>
            </a:pPr>
            <a:r>
              <a:rPr lang="en-US" sz="1000" dirty="0" smtClean="0">
                <a:latin typeface="Adobe Clean Light"/>
                <a:cs typeface="Adobe Clean Light"/>
              </a:rPr>
              <a:t>Improve User Experience through Personalization</a:t>
            </a:r>
          </a:p>
          <a:p>
            <a:pPr marL="91440" indent="-171450">
              <a:lnSpc>
                <a:spcPct val="150000"/>
              </a:lnSpc>
              <a:buFont typeface="Wingdings" charset="2"/>
              <a:buChar char="§"/>
            </a:pPr>
            <a:r>
              <a:rPr lang="en-US" sz="1000" dirty="0" smtClean="0">
                <a:latin typeface="Adobe Clean Light"/>
                <a:cs typeface="Adobe Clean Light"/>
              </a:rPr>
              <a:t>Improve Revenue for Existing Customers</a:t>
            </a:r>
          </a:p>
          <a:p>
            <a:pPr marL="91440" indent="-171450">
              <a:lnSpc>
                <a:spcPct val="150000"/>
              </a:lnSpc>
              <a:buFont typeface="Wingdings" charset="2"/>
              <a:buChar char="§"/>
            </a:pPr>
            <a:r>
              <a:rPr lang="en-US" sz="1000" dirty="0" smtClean="0">
                <a:latin typeface="Adobe Clean Light"/>
                <a:cs typeface="Adobe Clean Light"/>
              </a:rPr>
              <a:t>Increase Revenue from Prospects</a:t>
            </a:r>
          </a:p>
          <a:p>
            <a:pPr marL="91440" indent="-171450">
              <a:lnSpc>
                <a:spcPct val="150000"/>
              </a:lnSpc>
              <a:buFont typeface="Wingdings" charset="2"/>
              <a:buChar char="§"/>
            </a:pPr>
            <a:r>
              <a:rPr lang="en-US" sz="1000" dirty="0" smtClean="0">
                <a:latin typeface="Adobe Clean Light"/>
                <a:cs typeface="Adobe Clean Light"/>
              </a:rPr>
              <a:t>Increase Share of Wallet</a:t>
            </a:r>
          </a:p>
          <a:p>
            <a:pPr marL="91440" indent="-171450">
              <a:buFont typeface="Wingdings" charset="2"/>
              <a:buChar char="§"/>
            </a:pPr>
            <a:endParaRPr lang="en-US" sz="1000" dirty="0">
              <a:latin typeface="Adobe Clean Light"/>
              <a:cs typeface="Adobe Clean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4380" y="1963603"/>
            <a:ext cx="3956250" cy="158504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91440" indent="-171450">
              <a:lnSpc>
                <a:spcPct val="150000"/>
              </a:lnSpc>
              <a:buFont typeface="Wingdings" charset="2"/>
              <a:buChar char="§"/>
            </a:pPr>
            <a:r>
              <a:rPr lang="en-US" sz="1000" dirty="0" smtClean="0">
                <a:latin typeface="Adobe Clean Light"/>
                <a:cs typeface="Adobe Clean Light"/>
              </a:rPr>
              <a:t>Upsell/Cross-sell to New/Returning Customers</a:t>
            </a:r>
          </a:p>
          <a:p>
            <a:pPr marL="91440" indent="-171450">
              <a:lnSpc>
                <a:spcPct val="150000"/>
              </a:lnSpc>
              <a:buFont typeface="Wingdings" charset="2"/>
              <a:buChar char="§"/>
            </a:pPr>
            <a:r>
              <a:rPr lang="en-US" sz="1000" dirty="0" smtClean="0">
                <a:latin typeface="Adobe Clean Light"/>
                <a:cs typeface="Adobe Clean Light"/>
              </a:rPr>
              <a:t>Convert New/Returning Customers</a:t>
            </a:r>
          </a:p>
          <a:p>
            <a:pPr marL="91440" indent="-171450">
              <a:lnSpc>
                <a:spcPct val="150000"/>
              </a:lnSpc>
              <a:buFont typeface="Wingdings" charset="2"/>
              <a:buChar char="§"/>
            </a:pPr>
            <a:r>
              <a:rPr lang="en-US" sz="1000" dirty="0" smtClean="0">
                <a:latin typeface="Adobe Clean Light"/>
                <a:cs typeface="Adobe Clean Light"/>
              </a:rPr>
              <a:t>Strategic – Customer Experiential Impact</a:t>
            </a:r>
          </a:p>
          <a:p>
            <a:pPr marL="91440" indent="-171450">
              <a:lnSpc>
                <a:spcPct val="150000"/>
              </a:lnSpc>
              <a:buFont typeface="Wingdings" charset="2"/>
              <a:buChar char="§"/>
            </a:pPr>
            <a:r>
              <a:rPr lang="en-US" sz="1000" dirty="0" smtClean="0">
                <a:latin typeface="Adobe Clean Light"/>
                <a:cs typeface="Adobe Clean Light"/>
              </a:rPr>
              <a:t>Acquire New Customers</a:t>
            </a:r>
          </a:p>
          <a:p>
            <a:pPr marL="91440" indent="-171450">
              <a:lnSpc>
                <a:spcPct val="150000"/>
              </a:lnSpc>
              <a:buFont typeface="Wingdings" charset="2"/>
              <a:buChar char="§"/>
            </a:pPr>
            <a:r>
              <a:rPr lang="en-US" sz="1000" dirty="0" smtClean="0">
                <a:latin typeface="Adobe Clean Light"/>
                <a:cs typeface="Adobe Clean Light"/>
              </a:rPr>
              <a:t>Convert New/Returning Customers</a:t>
            </a:r>
          </a:p>
          <a:p>
            <a:pPr marL="91440" indent="-171450">
              <a:lnSpc>
                <a:spcPct val="150000"/>
              </a:lnSpc>
              <a:buFont typeface="Wingdings" charset="2"/>
              <a:buChar char="§"/>
            </a:pPr>
            <a:r>
              <a:rPr lang="en-US" sz="1000" dirty="0" smtClean="0">
                <a:latin typeface="Adobe Clean Light"/>
                <a:cs typeface="Adobe Clean Light"/>
              </a:rPr>
              <a:t>Retain Existing Customers</a:t>
            </a:r>
          </a:p>
          <a:p>
            <a:pPr marL="91440" indent="-171450">
              <a:buFont typeface="Wingdings" charset="2"/>
              <a:buChar char="§"/>
            </a:pPr>
            <a:endParaRPr lang="en-US" sz="1000" dirty="0">
              <a:latin typeface="Adobe Clean Light"/>
              <a:cs typeface="Adobe Clean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9734" y="3947423"/>
            <a:ext cx="3953430" cy="234166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91440" indent="-171450">
              <a:lnSpc>
                <a:spcPct val="150000"/>
              </a:lnSpc>
              <a:buFont typeface="Wingdings" charset="2"/>
              <a:buChar char="§"/>
            </a:pPr>
            <a:r>
              <a:rPr lang="en-US" sz="1000" dirty="0" smtClean="0">
                <a:latin typeface="Adobe Clean Light"/>
                <a:cs typeface="Adobe Clean Light"/>
              </a:rPr>
              <a:t>Create and publish promotional messaging and relevant recommendations targeted to customer segments</a:t>
            </a:r>
          </a:p>
          <a:p>
            <a:pPr marL="91440" indent="-171450">
              <a:lnSpc>
                <a:spcPct val="150000"/>
              </a:lnSpc>
              <a:buFont typeface="Wingdings" charset="2"/>
              <a:buChar char="§"/>
            </a:pPr>
            <a:r>
              <a:rPr lang="en-US" sz="1000" dirty="0" smtClean="0">
                <a:latin typeface="Adobe Clean Light"/>
                <a:cs typeface="Adobe Clean Light"/>
              </a:rPr>
              <a:t>Utilize real-time analytics integrated with the capability to create, test, target and publish content to personalize the customer experience</a:t>
            </a:r>
          </a:p>
          <a:p>
            <a:pPr marL="91440" indent="-171450">
              <a:lnSpc>
                <a:spcPct val="150000"/>
              </a:lnSpc>
              <a:buFont typeface="Wingdings" charset="2"/>
              <a:buChar char="§"/>
            </a:pPr>
            <a:r>
              <a:rPr lang="en-US" sz="1000" dirty="0" smtClean="0">
                <a:latin typeface="Adobe Clean Light"/>
                <a:cs typeface="Adobe Clean Light"/>
              </a:rPr>
              <a:t>Differentiate from competitors by providing a superior customer experience to increase competitive advantage</a:t>
            </a:r>
          </a:p>
          <a:p>
            <a:pPr marL="91440" indent="-171450">
              <a:lnSpc>
                <a:spcPct val="150000"/>
              </a:lnSpc>
              <a:buFont typeface="Wingdings" charset="2"/>
              <a:buChar char="§"/>
            </a:pPr>
            <a:r>
              <a:rPr lang="en-US" sz="1000" dirty="0" smtClean="0">
                <a:latin typeface="Adobe Clean Light"/>
                <a:cs typeface="Adobe Clean Light"/>
              </a:rPr>
              <a:t>Gain insights into trends in upsell/cross-sell opportunities within the target demographics to optimize the customer experience</a:t>
            </a:r>
          </a:p>
          <a:p>
            <a:pPr marL="91440" indent="-171450">
              <a:lnSpc>
                <a:spcPct val="150000"/>
              </a:lnSpc>
              <a:buFont typeface="Wingdings" charset="2"/>
              <a:buChar char="§"/>
            </a:pPr>
            <a:r>
              <a:rPr lang="en-US" sz="1000" dirty="0" smtClean="0">
                <a:latin typeface="Adobe Clean Light"/>
                <a:cs typeface="Adobe Clean Light"/>
              </a:rPr>
              <a:t>Attract high-quality visitors to marketing channels to ensure a constant supply of new prospects</a:t>
            </a:r>
            <a:endParaRPr lang="en-US" sz="1000" dirty="0">
              <a:latin typeface="Adobe Clean Light"/>
              <a:cs typeface="Adobe Clean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74130" y="3947191"/>
            <a:ext cx="3956250" cy="95667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91440" indent="-171450">
              <a:lnSpc>
                <a:spcPct val="150000"/>
              </a:lnSpc>
              <a:buFont typeface="Wingdings" charset="2"/>
              <a:buChar char="§"/>
            </a:pPr>
            <a:r>
              <a:rPr lang="en-US" sz="1000" dirty="0" smtClean="0">
                <a:latin typeface="Adobe Clean Light"/>
                <a:cs typeface="Adobe Clean Light"/>
              </a:rPr>
              <a:t>Average Revenue per User</a:t>
            </a:r>
          </a:p>
          <a:p>
            <a:pPr marL="91440" indent="-171450">
              <a:lnSpc>
                <a:spcPct val="150000"/>
              </a:lnSpc>
              <a:buFont typeface="Wingdings" charset="2"/>
              <a:buChar char="§"/>
            </a:pPr>
            <a:r>
              <a:rPr lang="en-US" sz="1000" dirty="0" smtClean="0">
                <a:latin typeface="Adobe Clean Light"/>
                <a:cs typeface="Adobe Clean Light"/>
              </a:rPr>
              <a:t>Average Conversion Rate for New/Returning Customers</a:t>
            </a:r>
          </a:p>
          <a:p>
            <a:pPr marL="91440" indent="-171450">
              <a:lnSpc>
                <a:spcPct val="150000"/>
              </a:lnSpc>
              <a:buFont typeface="Wingdings" charset="2"/>
              <a:buChar char="§"/>
            </a:pPr>
            <a:r>
              <a:rPr lang="en-US" sz="1000" dirty="0" smtClean="0">
                <a:latin typeface="Adobe Clean Light"/>
                <a:cs typeface="Adobe Clean Light"/>
              </a:rPr>
              <a:t>Strategic Impacts which are not quantifiable</a:t>
            </a:r>
          </a:p>
          <a:p>
            <a:pPr marL="91440" indent="-171450">
              <a:lnSpc>
                <a:spcPct val="150000"/>
              </a:lnSpc>
              <a:buFont typeface="Wingdings" charset="2"/>
              <a:buChar char="§"/>
            </a:pPr>
            <a:r>
              <a:rPr lang="en-US" sz="1000" dirty="0" smtClean="0">
                <a:latin typeface="Adobe Clean Light"/>
                <a:cs typeface="Adobe Clean Light"/>
              </a:rPr>
              <a:t>Number of Visits by New Customers per Month from All Channels</a:t>
            </a:r>
            <a:endParaRPr lang="en-US" sz="1000" dirty="0">
              <a:latin typeface="Adobe Clean Light"/>
              <a:cs typeface="Adobe Clean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3328" y="728963"/>
            <a:ext cx="293480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359"/>
              </a:spcAft>
            </a:pPr>
            <a:r>
              <a:rPr lang="en-US" sz="3600" dirty="0" smtClean="0">
                <a:solidFill>
                  <a:srgbClr val="FF0000"/>
                </a:solidFill>
                <a:latin typeface="Adobe Clean"/>
                <a:ea typeface="Arial"/>
                <a:cs typeface="Adobe Clean"/>
              </a:rPr>
              <a:t>CLIENT NAME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5460" y="523063"/>
            <a:ext cx="6263253" cy="2333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359"/>
              </a:spcAft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lean Light"/>
                <a:ea typeface="Arial"/>
                <a:cs typeface="Adobe Clean Light"/>
              </a:rPr>
              <a:t>A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lean"/>
                <a:ea typeface="Arial"/>
                <a:cs typeface="Adobe Clean"/>
              </a:rPr>
              <a:t>Value Driver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lean Light"/>
                <a:ea typeface="Arial"/>
                <a:cs typeface="Adobe Clean Light"/>
              </a:rPr>
              <a:t>is a goal related activity and the associated metric used to measure impact, i.e. KBR + KPI = Value Driver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842427"/>
            <a:ext cx="359734" cy="374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78984"/>
      </p:ext>
    </p:extLst>
  </p:cSld>
  <p:clrMapOvr>
    <a:masterClrMapping/>
  </p:clrMapOvr>
  <p:transition xmlns:p14="http://schemas.microsoft.com/office/powerpoint/2010/main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225780773"/>
              </p:ext>
            </p:extLst>
          </p:nvPr>
        </p:nvGraphicFramePr>
        <p:xfrm>
          <a:off x="2718953" y="1527223"/>
          <a:ext cx="3477008" cy="3214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626" name="Title 1"/>
          <p:cNvSpPr>
            <a:spLocks noGrp="1"/>
          </p:cNvSpPr>
          <p:nvPr>
            <p:ph type="title"/>
          </p:nvPr>
        </p:nvSpPr>
        <p:spPr bwMode="gray"/>
        <p:txBody>
          <a:bodyPr>
            <a:normAutofit fontScale="90000"/>
          </a:bodyPr>
          <a:lstStyle/>
          <a:p>
            <a:r>
              <a:rPr lang="en-US" dirty="0" smtClean="0">
                <a:latin typeface="Adobe Clean Light" pitchFamily="34" charset="0"/>
              </a:rPr>
              <a:t>Best Practices </a:t>
            </a:r>
            <a:r>
              <a:rPr lang="en-US" dirty="0">
                <a:latin typeface="Adobe Clean Light" pitchFamily="34" charset="0"/>
              </a:rPr>
              <a:t>A</a:t>
            </a:r>
            <a:r>
              <a:rPr lang="en-US" dirty="0" smtClean="0">
                <a:latin typeface="Adobe Clean Light" pitchFamily="34" charset="0"/>
              </a:rPr>
              <a:t>ddress </a:t>
            </a:r>
            <a:r>
              <a:rPr lang="en-US" dirty="0">
                <a:latin typeface="Adobe Clean Light" pitchFamily="34" charset="0"/>
              </a:rPr>
              <a:t>Experience </a:t>
            </a:r>
            <a:r>
              <a:rPr lang="en-US" dirty="0" smtClean="0">
                <a:latin typeface="Adobe Clean Light" pitchFamily="34" charset="0"/>
              </a:rPr>
              <a:t>Mgmt Related Operational </a:t>
            </a:r>
            <a:r>
              <a:rPr lang="en-US" dirty="0">
                <a:latin typeface="Adobe Clean Light" pitchFamily="34" charset="0"/>
              </a:rPr>
              <a:t>Challenges </a:t>
            </a:r>
            <a:endParaRPr lang="en-US" dirty="0" smtClean="0">
              <a:latin typeface="Adobe Clean Light" pitchFamily="34" charset="0"/>
            </a:endParaRPr>
          </a:p>
        </p:txBody>
      </p:sp>
      <p:sp>
        <p:nvSpPr>
          <p:cNvPr id="3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91000" y="6477000"/>
            <a:ext cx="762000" cy="168274"/>
          </a:xfrm>
        </p:spPr>
        <p:txBody>
          <a:bodyPr/>
          <a:lstStyle/>
          <a:p>
            <a:pPr algn="ctr"/>
            <a:fld id="{90156F56-D5AE-4C6F-B826-C69D1BC521BB}" type="slidenum">
              <a:rPr lang="en-US" smtClean="0">
                <a:solidFill>
                  <a:prstClr val="white"/>
                </a:solidFill>
              </a:rPr>
              <a:pPr algn="ctr"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619" y="5531338"/>
            <a:ext cx="8062331" cy="738664"/>
          </a:xfrm>
          <a:prstGeom prst="rect">
            <a:avLst/>
          </a:prstGeom>
          <a:solidFill>
            <a:srgbClr val="003C5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From the comprehensive list of best practices for digital marketing  that we have gathered from independent </a:t>
            </a:r>
            <a:r>
              <a:rPr lang="en-US" sz="1400" dirty="0">
                <a:solidFill>
                  <a:schemeClr val="bg1"/>
                </a:solidFill>
              </a:rPr>
              <a:t>a</a:t>
            </a:r>
            <a:r>
              <a:rPr lang="en-US" sz="1400" dirty="0" smtClean="0">
                <a:solidFill>
                  <a:schemeClr val="bg1"/>
                </a:solidFill>
              </a:rPr>
              <a:t>nalysts (Forrester, Gartner etc.) and best in class Adobe customers, there are </a:t>
            </a:r>
            <a:r>
              <a:rPr lang="en-US" sz="1400" b="1" dirty="0" smtClean="0">
                <a:solidFill>
                  <a:schemeClr val="bg1"/>
                </a:solidFill>
              </a:rPr>
              <a:t>496</a:t>
            </a:r>
            <a:r>
              <a:rPr lang="en-US" sz="1400" dirty="0" smtClean="0">
                <a:solidFill>
                  <a:schemeClr val="bg1"/>
                </a:solidFill>
              </a:rPr>
              <a:t> best practices that potentially address these operational challenges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3900" y="995495"/>
            <a:ext cx="390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Areas of Potential Improvement</a:t>
            </a:r>
            <a:endParaRPr lang="en-US" sz="1600" b="1" dirty="0"/>
          </a:p>
        </p:txBody>
      </p:sp>
      <p:sp>
        <p:nvSpPr>
          <p:cNvPr id="4" name="TextBox 3">
            <a:hlinkClick r:id="" action="ppaction://noaction"/>
          </p:cNvPr>
          <p:cNvSpPr txBox="1"/>
          <p:nvPr/>
        </p:nvSpPr>
        <p:spPr>
          <a:xfrm>
            <a:off x="6279089" y="1677970"/>
            <a:ext cx="1689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hlinkClick r:id="" action="ppaction://noaction"/>
              </a:rPr>
              <a:t>Marketing Campaign Management </a:t>
            </a:r>
            <a:endParaRPr lang="en-US" sz="1200" dirty="0" smtClean="0"/>
          </a:p>
          <a:p>
            <a:pPr algn="ctr"/>
            <a:r>
              <a:rPr lang="en-US" sz="1200" dirty="0" smtClean="0"/>
              <a:t>(124 best practices)</a:t>
            </a:r>
            <a:endParaRPr lang="en-US" sz="1200" dirty="0"/>
          </a:p>
        </p:txBody>
      </p:sp>
      <p:sp>
        <p:nvSpPr>
          <p:cNvPr id="9" name="TextBox 8">
            <a:hlinkClick r:id="" action="ppaction://noaction"/>
          </p:cNvPr>
          <p:cNvSpPr txBox="1"/>
          <p:nvPr/>
        </p:nvSpPr>
        <p:spPr>
          <a:xfrm>
            <a:off x="6293603" y="3206128"/>
            <a:ext cx="168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hlinkClick r:id="" action="ppaction://noaction"/>
              </a:rPr>
              <a:t>Social Collaboration</a:t>
            </a:r>
            <a:endParaRPr lang="en-US" sz="1200" dirty="0" smtClean="0"/>
          </a:p>
          <a:p>
            <a:pPr algn="ctr"/>
            <a:r>
              <a:rPr lang="en-US" sz="1200" dirty="0" smtClean="0"/>
              <a:t>(60 best practices)</a:t>
            </a:r>
            <a:endParaRPr lang="en-US" sz="1200" dirty="0"/>
          </a:p>
        </p:txBody>
      </p:sp>
      <p:sp>
        <p:nvSpPr>
          <p:cNvPr id="10" name="TextBox 9">
            <a:hlinkClick r:id="" action="ppaction://noaction"/>
          </p:cNvPr>
          <p:cNvSpPr txBox="1"/>
          <p:nvPr/>
        </p:nvSpPr>
        <p:spPr>
          <a:xfrm>
            <a:off x="1216087" y="3830813"/>
            <a:ext cx="1689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hlinkClick r:id="" action="ppaction://noaction"/>
              </a:rPr>
              <a:t>Digital Asset Management</a:t>
            </a:r>
            <a:endParaRPr lang="en-US" sz="1200" dirty="0" smtClean="0"/>
          </a:p>
          <a:p>
            <a:pPr algn="ctr"/>
            <a:r>
              <a:rPr lang="en-US" sz="1200" dirty="0" smtClean="0"/>
              <a:t>(86 best practices)</a:t>
            </a:r>
            <a:endParaRPr lang="en-US" sz="1200" dirty="0"/>
          </a:p>
        </p:txBody>
      </p:sp>
      <p:sp>
        <p:nvSpPr>
          <p:cNvPr id="11" name="TextBox 10">
            <a:hlinkClick r:id="" action="ppaction://noaction"/>
          </p:cNvPr>
          <p:cNvSpPr txBox="1"/>
          <p:nvPr/>
        </p:nvSpPr>
        <p:spPr>
          <a:xfrm>
            <a:off x="5450396" y="4629388"/>
            <a:ext cx="168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hlinkClick r:id="" action="ppaction://noaction"/>
              </a:rPr>
              <a:t>Multi-Site Management</a:t>
            </a:r>
            <a:endParaRPr lang="en-US" sz="1200" dirty="0" smtClean="0"/>
          </a:p>
          <a:p>
            <a:pPr algn="ctr"/>
            <a:r>
              <a:rPr lang="en-US" sz="1200" dirty="0" smtClean="0"/>
              <a:t>(66 best practices)</a:t>
            </a:r>
            <a:endParaRPr lang="en-US" sz="1200" dirty="0"/>
          </a:p>
        </p:txBody>
      </p:sp>
      <p:sp>
        <p:nvSpPr>
          <p:cNvPr id="12" name="TextBox 11">
            <a:hlinkClick r:id="" action="ppaction://noaction"/>
          </p:cNvPr>
          <p:cNvSpPr txBox="1"/>
          <p:nvPr/>
        </p:nvSpPr>
        <p:spPr>
          <a:xfrm>
            <a:off x="1458187" y="1505137"/>
            <a:ext cx="168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Video Publishing</a:t>
            </a:r>
          </a:p>
          <a:p>
            <a:pPr algn="ctr"/>
            <a:r>
              <a:rPr lang="en-US" sz="1200" dirty="0" smtClean="0"/>
              <a:t>(51 best practices)</a:t>
            </a:r>
            <a:endParaRPr lang="en-US" sz="12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550999" y="2101731"/>
            <a:ext cx="604118" cy="105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5060551" y="4306708"/>
            <a:ext cx="490448" cy="3226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804269" y="3898626"/>
            <a:ext cx="599120" cy="1649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800384" y="3436961"/>
            <a:ext cx="399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095614" y="1842149"/>
            <a:ext cx="8027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hlinkClick r:id="" action="ppaction://noaction"/>
          </p:cNvPr>
          <p:cNvSpPr txBox="1"/>
          <p:nvPr/>
        </p:nvSpPr>
        <p:spPr>
          <a:xfrm>
            <a:off x="2958355" y="4756294"/>
            <a:ext cx="168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Adaptive Design</a:t>
            </a:r>
          </a:p>
          <a:p>
            <a:pPr algn="ctr"/>
            <a:r>
              <a:rPr lang="en-US" sz="1200" dirty="0" smtClean="0"/>
              <a:t>(35 best practices)</a:t>
            </a:r>
            <a:endParaRPr lang="en-US" sz="1200" dirty="0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4094018" y="4396222"/>
            <a:ext cx="117764" cy="323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hlinkClick r:id="" action="ppaction://noaction"/>
          </p:cNvPr>
          <p:cNvSpPr txBox="1"/>
          <p:nvPr/>
        </p:nvSpPr>
        <p:spPr>
          <a:xfrm>
            <a:off x="1000064" y="2363348"/>
            <a:ext cx="168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hlinkClick r:id="" action="ppaction://noaction"/>
              </a:rPr>
              <a:t>Dynamic Media</a:t>
            </a:r>
            <a:endParaRPr lang="en-US" sz="1200" dirty="0" smtClean="0"/>
          </a:p>
          <a:p>
            <a:pPr algn="ctr"/>
            <a:r>
              <a:rPr lang="en-US" sz="1200" dirty="0" smtClean="0"/>
              <a:t>(74 best practices)</a:t>
            </a:r>
            <a:endParaRPr lang="en-US" sz="1200" dirty="0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2672956" y="2644949"/>
            <a:ext cx="5369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37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481809681"/>
              </p:ext>
            </p:extLst>
          </p:nvPr>
        </p:nvGraphicFramePr>
        <p:xfrm>
          <a:off x="-169335" y="1562323"/>
          <a:ext cx="9846733" cy="3214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626" name="Title 1"/>
          <p:cNvSpPr>
            <a:spLocks noGrp="1"/>
          </p:cNvSpPr>
          <p:nvPr>
            <p:ph type="title"/>
          </p:nvPr>
        </p:nvSpPr>
        <p:spPr bwMode="gray"/>
        <p:txBody>
          <a:bodyPr>
            <a:normAutofit fontScale="90000"/>
          </a:bodyPr>
          <a:lstStyle/>
          <a:p>
            <a:r>
              <a:rPr lang="en-US" dirty="0" smtClean="0">
                <a:latin typeface="Adobe Clean Light" pitchFamily="34" charset="0"/>
              </a:rPr>
              <a:t>Best Practices </a:t>
            </a:r>
            <a:r>
              <a:rPr lang="en-US" dirty="0">
                <a:latin typeface="Adobe Clean Light" pitchFamily="34" charset="0"/>
              </a:rPr>
              <a:t>A</a:t>
            </a:r>
            <a:r>
              <a:rPr lang="en-US" dirty="0" smtClean="0">
                <a:latin typeface="Adobe Clean Light" pitchFamily="34" charset="0"/>
              </a:rPr>
              <a:t>ddress </a:t>
            </a:r>
            <a:r>
              <a:rPr lang="en-US" dirty="0">
                <a:latin typeface="Adobe Clean Light" pitchFamily="34" charset="0"/>
              </a:rPr>
              <a:t>Experience </a:t>
            </a:r>
            <a:r>
              <a:rPr lang="en-US" dirty="0" smtClean="0">
                <a:latin typeface="Adobe Clean Light" pitchFamily="34" charset="0"/>
              </a:rPr>
              <a:t>Mgmt Related Operational </a:t>
            </a:r>
            <a:r>
              <a:rPr lang="en-US" dirty="0">
                <a:latin typeface="Adobe Clean Light" pitchFamily="34" charset="0"/>
              </a:rPr>
              <a:t>Challenges </a:t>
            </a:r>
            <a:endParaRPr lang="en-US" dirty="0" smtClean="0">
              <a:latin typeface="Adobe Clean Light" pitchFamily="34" charset="0"/>
            </a:endParaRPr>
          </a:p>
        </p:txBody>
      </p:sp>
      <p:sp>
        <p:nvSpPr>
          <p:cNvPr id="3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91000" y="6477000"/>
            <a:ext cx="762000" cy="168274"/>
          </a:xfrm>
        </p:spPr>
        <p:txBody>
          <a:bodyPr/>
          <a:lstStyle/>
          <a:p>
            <a:pPr algn="ctr"/>
            <a:fld id="{90156F56-D5AE-4C6F-B826-C69D1BC521BB}" type="slidenum">
              <a:rPr lang="en-US" smtClean="0">
                <a:solidFill>
                  <a:prstClr val="white"/>
                </a:solidFill>
              </a:rPr>
              <a:pPr algn="ctr"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319671"/>
            <a:ext cx="9144000" cy="738664"/>
          </a:xfrm>
          <a:prstGeom prst="rect">
            <a:avLst/>
          </a:prstGeom>
          <a:solidFill>
            <a:schemeClr val="tx1"/>
          </a:solidFill>
        </p:spPr>
        <p:txBody>
          <a:bodyPr wrap="square" lIns="274320" tIns="182880" rIns="274320" bIns="18288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dobe Clean Light"/>
                <a:cs typeface="Adobe Clean Light"/>
              </a:rPr>
              <a:t>From the comprehensive list of best practices for digital marketing  that we have gathered from independent </a:t>
            </a:r>
            <a:r>
              <a:rPr lang="en-US" sz="1200" dirty="0">
                <a:solidFill>
                  <a:schemeClr val="bg1"/>
                </a:solidFill>
                <a:latin typeface="Adobe Clean Light"/>
                <a:cs typeface="Adobe Clean Light"/>
              </a:rPr>
              <a:t>a</a:t>
            </a:r>
            <a:r>
              <a:rPr lang="en-US" sz="1200" dirty="0" smtClean="0">
                <a:solidFill>
                  <a:schemeClr val="bg1"/>
                </a:solidFill>
                <a:latin typeface="Adobe Clean Light"/>
                <a:cs typeface="Adobe Clean Light"/>
              </a:rPr>
              <a:t>nalysts (Forrester, Gartner etc.) and best in class Adobe customers, there are </a:t>
            </a:r>
            <a:r>
              <a:rPr lang="en-US" sz="1200" dirty="0" smtClean="0">
                <a:solidFill>
                  <a:schemeClr val="bg1"/>
                </a:solidFill>
                <a:latin typeface="Adobe Clean"/>
                <a:cs typeface="Adobe Clean"/>
              </a:rPr>
              <a:t>496 best practices </a:t>
            </a:r>
            <a:r>
              <a:rPr lang="en-US" sz="1200" dirty="0" smtClean="0">
                <a:solidFill>
                  <a:schemeClr val="bg1"/>
                </a:solidFill>
                <a:latin typeface="Adobe Clean Light"/>
                <a:cs typeface="Adobe Clean Light"/>
              </a:rPr>
              <a:t>that potentially address these operational challenges </a:t>
            </a:r>
            <a:endParaRPr lang="en-US" sz="1200" dirty="0">
              <a:solidFill>
                <a:schemeClr val="bg1"/>
              </a:solidFill>
              <a:latin typeface="Adobe Clean Light"/>
              <a:cs typeface="Adobe Clean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3900" y="1054764"/>
            <a:ext cx="390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Areas of Potential Improvement</a:t>
            </a:r>
            <a:endParaRPr lang="en-US" sz="1600" b="1" dirty="0"/>
          </a:p>
        </p:txBody>
      </p:sp>
      <p:sp>
        <p:nvSpPr>
          <p:cNvPr id="4" name="TextBox 3">
            <a:hlinkClick r:id="" action="ppaction://noaction"/>
          </p:cNvPr>
          <p:cNvSpPr txBox="1"/>
          <p:nvPr/>
        </p:nvSpPr>
        <p:spPr>
          <a:xfrm>
            <a:off x="745071" y="4464370"/>
            <a:ext cx="1689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dobe Clean Light"/>
                <a:cs typeface="Adobe Clean Light"/>
              </a:rPr>
              <a:t>Marketing Campaign Management</a:t>
            </a:r>
          </a:p>
        </p:txBody>
      </p:sp>
      <p:sp>
        <p:nvSpPr>
          <p:cNvPr id="11" name="TextBox 10">
            <a:hlinkClick r:id="" action="ppaction://noaction"/>
          </p:cNvPr>
          <p:cNvSpPr txBox="1"/>
          <p:nvPr/>
        </p:nvSpPr>
        <p:spPr>
          <a:xfrm>
            <a:off x="3248897" y="4464370"/>
            <a:ext cx="1026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dobe Clean Light"/>
                <a:cs typeface="Adobe Clean Light"/>
              </a:rPr>
              <a:t>Multi-Site</a:t>
            </a:r>
          </a:p>
          <a:p>
            <a:pPr algn="ctr"/>
            <a:r>
              <a:rPr lang="en-US" sz="1000" dirty="0" smtClean="0">
                <a:latin typeface="Adobe Clean Light"/>
                <a:cs typeface="Adobe Clean Light"/>
              </a:rPr>
              <a:t>Management</a:t>
            </a:r>
            <a:endParaRPr lang="en-US" sz="1000" dirty="0">
              <a:latin typeface="Adobe Clean Light"/>
              <a:cs typeface="Adobe Clean Light"/>
            </a:endParaRPr>
          </a:p>
        </p:txBody>
      </p:sp>
      <p:sp>
        <p:nvSpPr>
          <p:cNvPr id="12" name="TextBox 11">
            <a:hlinkClick r:id="" action="ppaction://noaction"/>
          </p:cNvPr>
          <p:cNvSpPr txBox="1"/>
          <p:nvPr/>
        </p:nvSpPr>
        <p:spPr>
          <a:xfrm>
            <a:off x="7579593" y="4464370"/>
            <a:ext cx="1064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dobe Clean Light"/>
                <a:cs typeface="Adobe Clean Light"/>
              </a:rPr>
              <a:t>Video</a:t>
            </a:r>
          </a:p>
          <a:p>
            <a:pPr algn="ctr"/>
            <a:r>
              <a:rPr lang="en-US" sz="1000" dirty="0" smtClean="0">
                <a:latin typeface="Adobe Clean Light"/>
                <a:cs typeface="Adobe Clean Light"/>
              </a:rPr>
              <a:t>Publishing</a:t>
            </a:r>
          </a:p>
        </p:txBody>
      </p:sp>
      <p:sp>
        <p:nvSpPr>
          <p:cNvPr id="23" name="TextBox 22">
            <a:hlinkClick r:id="" action="ppaction://noaction"/>
          </p:cNvPr>
          <p:cNvSpPr txBox="1"/>
          <p:nvPr/>
        </p:nvSpPr>
        <p:spPr>
          <a:xfrm>
            <a:off x="4310729" y="4464370"/>
            <a:ext cx="1074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dobe Clean Light"/>
                <a:cs typeface="Adobe Clean Light"/>
              </a:rPr>
              <a:t>Adaptive</a:t>
            </a:r>
          </a:p>
          <a:p>
            <a:pPr algn="ctr"/>
            <a:r>
              <a:rPr lang="en-US" sz="1000" dirty="0" smtClean="0">
                <a:latin typeface="Adobe Clean Light"/>
                <a:cs typeface="Adobe Clean Light"/>
              </a:rPr>
              <a:t>Design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/>
        </p:nvSpPr>
        <p:spPr>
          <a:xfrm>
            <a:off x="2129582" y="4464370"/>
            <a:ext cx="1110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dobe Clean Light"/>
                <a:cs typeface="Adobe Clean Light"/>
              </a:rPr>
              <a:t>Social</a:t>
            </a:r>
          </a:p>
          <a:p>
            <a:pPr algn="ctr"/>
            <a:r>
              <a:rPr lang="en-US" sz="1000" dirty="0" smtClean="0">
                <a:latin typeface="Adobe Clean Light"/>
                <a:cs typeface="Adobe Clean Light"/>
              </a:rPr>
              <a:t>Collaboration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/>
        </p:nvSpPr>
        <p:spPr>
          <a:xfrm>
            <a:off x="5401751" y="4464370"/>
            <a:ext cx="1074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dobe Clean Light"/>
                <a:cs typeface="Adobe Clean Light"/>
              </a:rPr>
              <a:t>Digital Asset</a:t>
            </a:r>
          </a:p>
          <a:p>
            <a:pPr algn="ctr"/>
            <a:r>
              <a:rPr lang="en-US" sz="1000" dirty="0" smtClean="0">
                <a:latin typeface="Adobe Clean Light"/>
                <a:cs typeface="Adobe Clean Light"/>
              </a:rPr>
              <a:t>Management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/>
        </p:nvSpPr>
        <p:spPr>
          <a:xfrm>
            <a:off x="6483798" y="4464370"/>
            <a:ext cx="1074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dobe Clean Light"/>
                <a:cs typeface="Adobe Clean Light"/>
              </a:rPr>
              <a:t>Dynamic</a:t>
            </a:r>
          </a:p>
          <a:p>
            <a:pPr algn="ctr"/>
            <a:r>
              <a:rPr lang="en-US" sz="1000" dirty="0" smtClean="0">
                <a:latin typeface="Adobe Clean Light"/>
                <a:cs typeface="Adobe Clean Light"/>
              </a:rPr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91822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272" y="755969"/>
            <a:ext cx="9144002" cy="5688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 bwMode="gray"/>
        <p:txBody>
          <a:bodyPr>
            <a:normAutofit fontScale="90000"/>
          </a:bodyPr>
          <a:lstStyle/>
          <a:p>
            <a:r>
              <a:rPr lang="en-US" dirty="0" smtClean="0">
                <a:latin typeface="Adobe Clean Light" pitchFamily="34" charset="0"/>
              </a:rPr>
              <a:t>Best Practices </a:t>
            </a:r>
            <a:r>
              <a:rPr lang="en-US" dirty="0">
                <a:latin typeface="Adobe Clean Light" pitchFamily="34" charset="0"/>
              </a:rPr>
              <a:t>A</a:t>
            </a:r>
            <a:r>
              <a:rPr lang="en-US" dirty="0" smtClean="0">
                <a:latin typeface="Adobe Clean Light" pitchFamily="34" charset="0"/>
              </a:rPr>
              <a:t>ddress </a:t>
            </a:r>
            <a:r>
              <a:rPr lang="en-US" dirty="0">
                <a:latin typeface="Adobe Clean Light" pitchFamily="34" charset="0"/>
              </a:rPr>
              <a:t>Experience </a:t>
            </a:r>
            <a:r>
              <a:rPr lang="en-US" dirty="0" smtClean="0">
                <a:latin typeface="Adobe Clean Light" pitchFamily="34" charset="0"/>
              </a:rPr>
              <a:t>Mgmt Related Operational </a:t>
            </a:r>
            <a:r>
              <a:rPr lang="en-US" dirty="0">
                <a:latin typeface="Adobe Clean Light" pitchFamily="34" charset="0"/>
              </a:rPr>
              <a:t>Challenges </a:t>
            </a:r>
            <a:endParaRPr lang="en-US" dirty="0" smtClean="0">
              <a:latin typeface="Adobe Clean Light" pitchFamily="34" charset="0"/>
            </a:endParaRPr>
          </a:p>
        </p:txBody>
      </p:sp>
      <p:sp>
        <p:nvSpPr>
          <p:cNvPr id="3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91000" y="6477000"/>
            <a:ext cx="762000" cy="168274"/>
          </a:xfrm>
        </p:spPr>
        <p:txBody>
          <a:bodyPr/>
          <a:lstStyle/>
          <a:p>
            <a:pPr algn="ctr"/>
            <a:fld id="{90156F56-D5AE-4C6F-B826-C69D1BC521BB}" type="slidenum">
              <a:rPr lang="en-US" smtClean="0">
                <a:solidFill>
                  <a:prstClr val="white"/>
                </a:solidFill>
              </a:rPr>
              <a:pPr algn="ctr"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05938"/>
            <a:ext cx="9144000" cy="738664"/>
          </a:xfrm>
          <a:prstGeom prst="rect">
            <a:avLst/>
          </a:prstGeom>
          <a:solidFill>
            <a:schemeClr val="tx1"/>
          </a:solidFill>
        </p:spPr>
        <p:txBody>
          <a:bodyPr wrap="square" lIns="274320" tIns="182880" rIns="274320" bIns="18288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dobe Clean Light"/>
                <a:cs typeface="Adobe Clean Light"/>
              </a:rPr>
              <a:t>From the comprehensive list of best practices for digital marketing  that we have gathered from independent </a:t>
            </a:r>
            <a:r>
              <a:rPr lang="en-US" sz="1200" dirty="0">
                <a:solidFill>
                  <a:schemeClr val="bg1"/>
                </a:solidFill>
                <a:latin typeface="Adobe Clean Light"/>
                <a:cs typeface="Adobe Clean Light"/>
              </a:rPr>
              <a:t>a</a:t>
            </a:r>
            <a:r>
              <a:rPr lang="en-US" sz="1200" dirty="0" smtClean="0">
                <a:solidFill>
                  <a:schemeClr val="bg1"/>
                </a:solidFill>
                <a:latin typeface="Adobe Clean Light"/>
                <a:cs typeface="Adobe Clean Light"/>
              </a:rPr>
              <a:t>nalysts (Forrester, Gartner etc.) and best in class Adobe customers, there are </a:t>
            </a:r>
            <a:r>
              <a:rPr lang="en-US" sz="1200" dirty="0" smtClean="0">
                <a:solidFill>
                  <a:schemeClr val="bg1"/>
                </a:solidFill>
                <a:latin typeface="Adobe Clean"/>
                <a:cs typeface="Adobe Clean"/>
              </a:rPr>
              <a:t>496 best practices </a:t>
            </a:r>
            <a:r>
              <a:rPr lang="en-US" sz="1200" dirty="0" smtClean="0">
                <a:solidFill>
                  <a:schemeClr val="bg1"/>
                </a:solidFill>
                <a:latin typeface="Adobe Clean Light"/>
                <a:cs typeface="Adobe Clean Light"/>
              </a:rPr>
              <a:t>that potentially address these operational challenges </a:t>
            </a:r>
            <a:endParaRPr lang="en-US" sz="1200" dirty="0">
              <a:solidFill>
                <a:schemeClr val="bg1"/>
              </a:solidFill>
              <a:latin typeface="Adobe Clean Light"/>
              <a:cs typeface="Adobe Clean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778526"/>
            <a:ext cx="390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Areas of Potential Improvements</a:t>
            </a:r>
            <a:endParaRPr lang="en-US" sz="1600" b="1" dirty="0"/>
          </a:p>
        </p:txBody>
      </p:sp>
      <p:sp>
        <p:nvSpPr>
          <p:cNvPr id="4" name="TextBox 3">
            <a:hlinkClick r:id="" action="ppaction://noaction"/>
          </p:cNvPr>
          <p:cNvSpPr txBox="1"/>
          <p:nvPr/>
        </p:nvSpPr>
        <p:spPr>
          <a:xfrm>
            <a:off x="6384298" y="1835279"/>
            <a:ext cx="2794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Clean Light"/>
                <a:cs typeface="Adobe Clean Light"/>
              </a:rPr>
              <a:t>Marketing Campaign Management</a:t>
            </a:r>
          </a:p>
        </p:txBody>
      </p:sp>
      <p:sp>
        <p:nvSpPr>
          <p:cNvPr id="14" name="TextBox 13">
            <a:hlinkClick r:id="" action="ppaction://noaction"/>
          </p:cNvPr>
          <p:cNvSpPr txBox="1"/>
          <p:nvPr/>
        </p:nvSpPr>
        <p:spPr>
          <a:xfrm>
            <a:off x="5619335" y="1194603"/>
            <a:ext cx="1735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spc="-300" dirty="0" smtClean="0">
                <a:solidFill>
                  <a:srgbClr val="AF0011"/>
                </a:solidFill>
                <a:latin typeface="Adobe Clean"/>
                <a:cs typeface="Adobe Clean"/>
              </a:rPr>
              <a:t>124</a:t>
            </a:r>
          </a:p>
        </p:txBody>
      </p:sp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4009141958"/>
              </p:ext>
            </p:extLst>
          </p:nvPr>
        </p:nvGraphicFramePr>
        <p:xfrm>
          <a:off x="1928572" y="1361769"/>
          <a:ext cx="5286856" cy="3467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948200" y="2808673"/>
            <a:ext cx="124760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Best</a:t>
            </a:r>
          </a:p>
          <a:p>
            <a:pPr algn="ctr"/>
            <a:r>
              <a:rPr lang="en-US" sz="1600" b="1" dirty="0" smtClean="0"/>
              <a:t>Practices</a:t>
            </a:r>
            <a:endParaRPr lang="en-US" sz="1600" b="1" dirty="0"/>
          </a:p>
        </p:txBody>
      </p:sp>
      <p:sp>
        <p:nvSpPr>
          <p:cNvPr id="10" name="Freeform 9"/>
          <p:cNvSpPr/>
          <p:nvPr/>
        </p:nvSpPr>
        <p:spPr>
          <a:xfrm>
            <a:off x="5536182" y="1677143"/>
            <a:ext cx="795866" cy="287867"/>
          </a:xfrm>
          <a:custGeom>
            <a:avLst/>
            <a:gdLst>
              <a:gd name="connsiteX0" fmla="*/ 0 w 905933"/>
              <a:gd name="connsiteY0" fmla="*/ 855134 h 855134"/>
              <a:gd name="connsiteX1" fmla="*/ 364067 w 905933"/>
              <a:gd name="connsiteY1" fmla="*/ 0 h 855134"/>
              <a:gd name="connsiteX2" fmla="*/ 905933 w 905933"/>
              <a:gd name="connsiteY2" fmla="*/ 0 h 855134"/>
              <a:gd name="connsiteX0" fmla="*/ 0 w 990600"/>
              <a:gd name="connsiteY0" fmla="*/ 592667 h 592667"/>
              <a:gd name="connsiteX1" fmla="*/ 448734 w 990600"/>
              <a:gd name="connsiteY1" fmla="*/ 0 h 592667"/>
              <a:gd name="connsiteX2" fmla="*/ 990600 w 990600"/>
              <a:gd name="connsiteY2" fmla="*/ 0 h 592667"/>
              <a:gd name="connsiteX0" fmla="*/ 0 w 795866"/>
              <a:gd name="connsiteY0" fmla="*/ 287867 h 287867"/>
              <a:gd name="connsiteX1" fmla="*/ 254000 w 795866"/>
              <a:gd name="connsiteY1" fmla="*/ 0 h 287867"/>
              <a:gd name="connsiteX2" fmla="*/ 795866 w 795866"/>
              <a:gd name="connsiteY2" fmla="*/ 0 h 28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5866" h="287867">
                <a:moveTo>
                  <a:pt x="0" y="287867"/>
                </a:moveTo>
                <a:lnTo>
                  <a:pt x="254000" y="0"/>
                </a:lnTo>
                <a:lnTo>
                  <a:pt x="795866" y="0"/>
                </a:lnTo>
              </a:path>
            </a:pathLst>
          </a:custGeom>
          <a:ln>
            <a:solidFill>
              <a:srgbClr val="AF00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hlinkClick r:id="" action="ppaction://noaction"/>
          </p:cNvPr>
          <p:cNvSpPr txBox="1"/>
          <p:nvPr/>
        </p:nvSpPr>
        <p:spPr>
          <a:xfrm>
            <a:off x="6571659" y="3452670"/>
            <a:ext cx="279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Clean Light"/>
                <a:cs typeface="Adobe Clean Light"/>
              </a:rPr>
              <a:t>Social Collaboration</a:t>
            </a:r>
          </a:p>
        </p:txBody>
      </p:sp>
      <p:sp>
        <p:nvSpPr>
          <p:cNvPr id="32" name="TextBox 31">
            <a:hlinkClick r:id="" action="ppaction://noaction"/>
          </p:cNvPr>
          <p:cNvSpPr txBox="1"/>
          <p:nvPr/>
        </p:nvSpPr>
        <p:spPr>
          <a:xfrm>
            <a:off x="6559443" y="2828042"/>
            <a:ext cx="1735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-300" dirty="0" smtClean="0">
                <a:solidFill>
                  <a:srgbClr val="CC0414"/>
                </a:solidFill>
                <a:latin typeface="Adobe Clean"/>
                <a:cs typeface="Adobe Clean"/>
              </a:rPr>
              <a:t>60</a:t>
            </a:r>
          </a:p>
        </p:txBody>
      </p:sp>
      <p:sp>
        <p:nvSpPr>
          <p:cNvPr id="33" name="Freeform 32"/>
          <p:cNvSpPr/>
          <p:nvPr/>
        </p:nvSpPr>
        <p:spPr>
          <a:xfrm>
            <a:off x="5902792" y="3281426"/>
            <a:ext cx="651933" cy="177800"/>
          </a:xfrm>
          <a:custGeom>
            <a:avLst/>
            <a:gdLst>
              <a:gd name="connsiteX0" fmla="*/ 0 w 905933"/>
              <a:gd name="connsiteY0" fmla="*/ 855134 h 855134"/>
              <a:gd name="connsiteX1" fmla="*/ 364067 w 905933"/>
              <a:gd name="connsiteY1" fmla="*/ 0 h 855134"/>
              <a:gd name="connsiteX2" fmla="*/ 905933 w 905933"/>
              <a:gd name="connsiteY2" fmla="*/ 0 h 855134"/>
              <a:gd name="connsiteX0" fmla="*/ 0 w 990600"/>
              <a:gd name="connsiteY0" fmla="*/ 592667 h 592667"/>
              <a:gd name="connsiteX1" fmla="*/ 448734 w 990600"/>
              <a:gd name="connsiteY1" fmla="*/ 0 h 592667"/>
              <a:gd name="connsiteX2" fmla="*/ 990600 w 990600"/>
              <a:gd name="connsiteY2" fmla="*/ 0 h 592667"/>
              <a:gd name="connsiteX0" fmla="*/ 0 w 795866"/>
              <a:gd name="connsiteY0" fmla="*/ 287867 h 287867"/>
              <a:gd name="connsiteX1" fmla="*/ 254000 w 795866"/>
              <a:gd name="connsiteY1" fmla="*/ 0 h 287867"/>
              <a:gd name="connsiteX2" fmla="*/ 795866 w 795866"/>
              <a:gd name="connsiteY2" fmla="*/ 0 h 287867"/>
              <a:gd name="connsiteX0" fmla="*/ 0 w 795866"/>
              <a:gd name="connsiteY0" fmla="*/ 296334 h 296334"/>
              <a:gd name="connsiteX1" fmla="*/ 524934 w 795866"/>
              <a:gd name="connsiteY1" fmla="*/ 0 h 296334"/>
              <a:gd name="connsiteX2" fmla="*/ 795866 w 795866"/>
              <a:gd name="connsiteY2" fmla="*/ 8467 h 296334"/>
              <a:gd name="connsiteX0" fmla="*/ 0 w 660399"/>
              <a:gd name="connsiteY0" fmla="*/ 406400 h 406400"/>
              <a:gd name="connsiteX1" fmla="*/ 389467 w 660399"/>
              <a:gd name="connsiteY1" fmla="*/ 0 h 406400"/>
              <a:gd name="connsiteX2" fmla="*/ 660399 w 660399"/>
              <a:gd name="connsiteY2" fmla="*/ 8467 h 406400"/>
              <a:gd name="connsiteX0" fmla="*/ 0 w 651933"/>
              <a:gd name="connsiteY0" fmla="*/ 177800 h 177800"/>
              <a:gd name="connsiteX1" fmla="*/ 381001 w 651933"/>
              <a:gd name="connsiteY1" fmla="*/ 0 h 177800"/>
              <a:gd name="connsiteX2" fmla="*/ 651933 w 651933"/>
              <a:gd name="connsiteY2" fmla="*/ 8467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1933" h="177800">
                <a:moveTo>
                  <a:pt x="0" y="177800"/>
                </a:moveTo>
                <a:lnTo>
                  <a:pt x="381001" y="0"/>
                </a:lnTo>
                <a:lnTo>
                  <a:pt x="651933" y="8467"/>
                </a:lnTo>
              </a:path>
            </a:pathLst>
          </a:custGeom>
          <a:ln>
            <a:solidFill>
              <a:srgbClr val="CC041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hlinkClick r:id="" action="ppaction://noaction"/>
          </p:cNvPr>
          <p:cNvSpPr txBox="1"/>
          <p:nvPr/>
        </p:nvSpPr>
        <p:spPr>
          <a:xfrm>
            <a:off x="5853683" y="4775436"/>
            <a:ext cx="279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Clean Light"/>
                <a:cs typeface="Adobe Clean Light"/>
              </a:rPr>
              <a:t>Multi-Site Management</a:t>
            </a:r>
          </a:p>
        </p:txBody>
      </p:sp>
      <p:sp>
        <p:nvSpPr>
          <p:cNvPr id="36" name="TextBox 35">
            <a:hlinkClick r:id="" action="ppaction://noaction"/>
          </p:cNvPr>
          <p:cNvSpPr txBox="1"/>
          <p:nvPr/>
        </p:nvSpPr>
        <p:spPr>
          <a:xfrm>
            <a:off x="5816065" y="4127241"/>
            <a:ext cx="1735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-300" dirty="0" smtClean="0">
                <a:solidFill>
                  <a:srgbClr val="E20716"/>
                </a:solidFill>
                <a:latin typeface="Adobe Clean"/>
                <a:cs typeface="Adobe Clean"/>
              </a:rPr>
              <a:t>66</a:t>
            </a:r>
          </a:p>
        </p:txBody>
      </p:sp>
      <p:sp>
        <p:nvSpPr>
          <p:cNvPr id="37" name="Freeform 36"/>
          <p:cNvSpPr/>
          <p:nvPr/>
        </p:nvSpPr>
        <p:spPr>
          <a:xfrm>
            <a:off x="5261016" y="4343556"/>
            <a:ext cx="550332" cy="237067"/>
          </a:xfrm>
          <a:custGeom>
            <a:avLst/>
            <a:gdLst>
              <a:gd name="connsiteX0" fmla="*/ 0 w 905933"/>
              <a:gd name="connsiteY0" fmla="*/ 855134 h 855134"/>
              <a:gd name="connsiteX1" fmla="*/ 364067 w 905933"/>
              <a:gd name="connsiteY1" fmla="*/ 0 h 855134"/>
              <a:gd name="connsiteX2" fmla="*/ 905933 w 905933"/>
              <a:gd name="connsiteY2" fmla="*/ 0 h 855134"/>
              <a:gd name="connsiteX0" fmla="*/ 0 w 990600"/>
              <a:gd name="connsiteY0" fmla="*/ 592667 h 592667"/>
              <a:gd name="connsiteX1" fmla="*/ 448734 w 990600"/>
              <a:gd name="connsiteY1" fmla="*/ 0 h 592667"/>
              <a:gd name="connsiteX2" fmla="*/ 990600 w 990600"/>
              <a:gd name="connsiteY2" fmla="*/ 0 h 592667"/>
              <a:gd name="connsiteX0" fmla="*/ 0 w 795866"/>
              <a:gd name="connsiteY0" fmla="*/ 287867 h 287867"/>
              <a:gd name="connsiteX1" fmla="*/ 254000 w 795866"/>
              <a:gd name="connsiteY1" fmla="*/ 0 h 287867"/>
              <a:gd name="connsiteX2" fmla="*/ 795866 w 795866"/>
              <a:gd name="connsiteY2" fmla="*/ 0 h 287867"/>
              <a:gd name="connsiteX0" fmla="*/ 0 w 795866"/>
              <a:gd name="connsiteY0" fmla="*/ 296334 h 296334"/>
              <a:gd name="connsiteX1" fmla="*/ 524934 w 795866"/>
              <a:gd name="connsiteY1" fmla="*/ 0 h 296334"/>
              <a:gd name="connsiteX2" fmla="*/ 795866 w 795866"/>
              <a:gd name="connsiteY2" fmla="*/ 8467 h 296334"/>
              <a:gd name="connsiteX0" fmla="*/ 0 w 660399"/>
              <a:gd name="connsiteY0" fmla="*/ 406400 h 406400"/>
              <a:gd name="connsiteX1" fmla="*/ 389467 w 660399"/>
              <a:gd name="connsiteY1" fmla="*/ 0 h 406400"/>
              <a:gd name="connsiteX2" fmla="*/ 660399 w 660399"/>
              <a:gd name="connsiteY2" fmla="*/ 8467 h 406400"/>
              <a:gd name="connsiteX0" fmla="*/ 0 w 651933"/>
              <a:gd name="connsiteY0" fmla="*/ 177800 h 177800"/>
              <a:gd name="connsiteX1" fmla="*/ 381001 w 651933"/>
              <a:gd name="connsiteY1" fmla="*/ 0 h 177800"/>
              <a:gd name="connsiteX2" fmla="*/ 651933 w 651933"/>
              <a:gd name="connsiteY2" fmla="*/ 8467 h 177800"/>
              <a:gd name="connsiteX0" fmla="*/ 0 w 609599"/>
              <a:gd name="connsiteY0" fmla="*/ 0 h 228600"/>
              <a:gd name="connsiteX1" fmla="*/ 338667 w 609599"/>
              <a:gd name="connsiteY1" fmla="*/ 220133 h 228600"/>
              <a:gd name="connsiteX2" fmla="*/ 609599 w 609599"/>
              <a:gd name="connsiteY2" fmla="*/ 228600 h 228600"/>
              <a:gd name="connsiteX0" fmla="*/ 0 w 550332"/>
              <a:gd name="connsiteY0" fmla="*/ 0 h 237067"/>
              <a:gd name="connsiteX1" fmla="*/ 279400 w 550332"/>
              <a:gd name="connsiteY1" fmla="*/ 228600 h 237067"/>
              <a:gd name="connsiteX2" fmla="*/ 550332 w 550332"/>
              <a:gd name="connsiteY2" fmla="*/ 237067 h 23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332" h="237067">
                <a:moveTo>
                  <a:pt x="0" y="0"/>
                </a:moveTo>
                <a:lnTo>
                  <a:pt x="279400" y="228600"/>
                </a:lnTo>
                <a:lnTo>
                  <a:pt x="550332" y="237067"/>
                </a:lnTo>
              </a:path>
            </a:pathLst>
          </a:custGeom>
          <a:ln>
            <a:solidFill>
              <a:srgbClr val="E207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hlinkClick r:id="" action="ppaction://noaction"/>
          </p:cNvPr>
          <p:cNvSpPr txBox="1"/>
          <p:nvPr/>
        </p:nvSpPr>
        <p:spPr>
          <a:xfrm>
            <a:off x="871298" y="4934701"/>
            <a:ext cx="279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dobe Clean Light"/>
                <a:cs typeface="Adobe Clean Light"/>
              </a:rPr>
              <a:t>Adaptive Design</a:t>
            </a:r>
          </a:p>
        </p:txBody>
      </p:sp>
      <p:sp>
        <p:nvSpPr>
          <p:cNvPr id="39" name="TextBox 38">
            <a:hlinkClick r:id="" action="ppaction://noaction"/>
          </p:cNvPr>
          <p:cNvSpPr txBox="1"/>
          <p:nvPr/>
        </p:nvSpPr>
        <p:spPr>
          <a:xfrm>
            <a:off x="1919511" y="4319141"/>
            <a:ext cx="1735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spc="-300" dirty="0" smtClean="0">
                <a:solidFill>
                  <a:srgbClr val="F30818"/>
                </a:solidFill>
                <a:latin typeface="Adobe Clean"/>
                <a:cs typeface="Adobe Clean"/>
              </a:rPr>
              <a:t>35</a:t>
            </a:r>
          </a:p>
        </p:txBody>
      </p:sp>
      <p:sp>
        <p:nvSpPr>
          <p:cNvPr id="40" name="Freeform 39"/>
          <p:cNvSpPr/>
          <p:nvPr/>
        </p:nvSpPr>
        <p:spPr>
          <a:xfrm>
            <a:off x="3654819" y="4462089"/>
            <a:ext cx="584198" cy="313267"/>
          </a:xfrm>
          <a:custGeom>
            <a:avLst/>
            <a:gdLst>
              <a:gd name="connsiteX0" fmla="*/ 0 w 905933"/>
              <a:gd name="connsiteY0" fmla="*/ 855134 h 855134"/>
              <a:gd name="connsiteX1" fmla="*/ 364067 w 905933"/>
              <a:gd name="connsiteY1" fmla="*/ 0 h 855134"/>
              <a:gd name="connsiteX2" fmla="*/ 905933 w 905933"/>
              <a:gd name="connsiteY2" fmla="*/ 0 h 855134"/>
              <a:gd name="connsiteX0" fmla="*/ 0 w 990600"/>
              <a:gd name="connsiteY0" fmla="*/ 592667 h 592667"/>
              <a:gd name="connsiteX1" fmla="*/ 448734 w 990600"/>
              <a:gd name="connsiteY1" fmla="*/ 0 h 592667"/>
              <a:gd name="connsiteX2" fmla="*/ 990600 w 990600"/>
              <a:gd name="connsiteY2" fmla="*/ 0 h 592667"/>
              <a:gd name="connsiteX0" fmla="*/ 0 w 795866"/>
              <a:gd name="connsiteY0" fmla="*/ 287867 h 287867"/>
              <a:gd name="connsiteX1" fmla="*/ 254000 w 795866"/>
              <a:gd name="connsiteY1" fmla="*/ 0 h 287867"/>
              <a:gd name="connsiteX2" fmla="*/ 795866 w 795866"/>
              <a:gd name="connsiteY2" fmla="*/ 0 h 287867"/>
              <a:gd name="connsiteX0" fmla="*/ 0 w 795866"/>
              <a:gd name="connsiteY0" fmla="*/ 296334 h 296334"/>
              <a:gd name="connsiteX1" fmla="*/ 524934 w 795866"/>
              <a:gd name="connsiteY1" fmla="*/ 0 h 296334"/>
              <a:gd name="connsiteX2" fmla="*/ 795866 w 795866"/>
              <a:gd name="connsiteY2" fmla="*/ 8467 h 296334"/>
              <a:gd name="connsiteX0" fmla="*/ 0 w 660399"/>
              <a:gd name="connsiteY0" fmla="*/ 406400 h 406400"/>
              <a:gd name="connsiteX1" fmla="*/ 389467 w 660399"/>
              <a:gd name="connsiteY1" fmla="*/ 0 h 406400"/>
              <a:gd name="connsiteX2" fmla="*/ 660399 w 660399"/>
              <a:gd name="connsiteY2" fmla="*/ 8467 h 406400"/>
              <a:gd name="connsiteX0" fmla="*/ 0 w 651933"/>
              <a:gd name="connsiteY0" fmla="*/ 177800 h 177800"/>
              <a:gd name="connsiteX1" fmla="*/ 381001 w 651933"/>
              <a:gd name="connsiteY1" fmla="*/ 0 h 177800"/>
              <a:gd name="connsiteX2" fmla="*/ 651933 w 651933"/>
              <a:gd name="connsiteY2" fmla="*/ 8467 h 177800"/>
              <a:gd name="connsiteX0" fmla="*/ 0 w 609599"/>
              <a:gd name="connsiteY0" fmla="*/ 0 h 228600"/>
              <a:gd name="connsiteX1" fmla="*/ 338667 w 609599"/>
              <a:gd name="connsiteY1" fmla="*/ 220133 h 228600"/>
              <a:gd name="connsiteX2" fmla="*/ 609599 w 609599"/>
              <a:gd name="connsiteY2" fmla="*/ 228600 h 228600"/>
              <a:gd name="connsiteX0" fmla="*/ 0 w 550332"/>
              <a:gd name="connsiteY0" fmla="*/ 0 h 237067"/>
              <a:gd name="connsiteX1" fmla="*/ 279400 w 550332"/>
              <a:gd name="connsiteY1" fmla="*/ 228600 h 237067"/>
              <a:gd name="connsiteX2" fmla="*/ 550332 w 550332"/>
              <a:gd name="connsiteY2" fmla="*/ 237067 h 237067"/>
              <a:gd name="connsiteX0" fmla="*/ 0 w 795865"/>
              <a:gd name="connsiteY0" fmla="*/ 76199 h 304799"/>
              <a:gd name="connsiteX1" fmla="*/ 279400 w 795865"/>
              <a:gd name="connsiteY1" fmla="*/ 304799 h 304799"/>
              <a:gd name="connsiteX2" fmla="*/ 795865 w 795865"/>
              <a:gd name="connsiteY2" fmla="*/ 0 h 304799"/>
              <a:gd name="connsiteX0" fmla="*/ 0 w 795865"/>
              <a:gd name="connsiteY0" fmla="*/ 76199 h 194733"/>
              <a:gd name="connsiteX1" fmla="*/ 660400 w 795865"/>
              <a:gd name="connsiteY1" fmla="*/ 194733 h 194733"/>
              <a:gd name="connsiteX2" fmla="*/ 795865 w 795865"/>
              <a:gd name="connsiteY2" fmla="*/ 0 h 194733"/>
              <a:gd name="connsiteX0" fmla="*/ 0 w 812798"/>
              <a:gd name="connsiteY0" fmla="*/ 194732 h 194733"/>
              <a:gd name="connsiteX1" fmla="*/ 677333 w 812798"/>
              <a:gd name="connsiteY1" fmla="*/ 194733 h 194733"/>
              <a:gd name="connsiteX2" fmla="*/ 812798 w 812798"/>
              <a:gd name="connsiteY2" fmla="*/ 0 h 194733"/>
              <a:gd name="connsiteX0" fmla="*/ 0 w 812798"/>
              <a:gd name="connsiteY0" fmla="*/ 194732 h 194733"/>
              <a:gd name="connsiteX1" fmla="*/ 440266 w 812798"/>
              <a:gd name="connsiteY1" fmla="*/ 194733 h 194733"/>
              <a:gd name="connsiteX2" fmla="*/ 812798 w 812798"/>
              <a:gd name="connsiteY2" fmla="*/ 0 h 194733"/>
              <a:gd name="connsiteX0" fmla="*/ 0 w 584198"/>
              <a:gd name="connsiteY0" fmla="*/ 313266 h 313267"/>
              <a:gd name="connsiteX1" fmla="*/ 440266 w 584198"/>
              <a:gd name="connsiteY1" fmla="*/ 313267 h 313267"/>
              <a:gd name="connsiteX2" fmla="*/ 584198 w 584198"/>
              <a:gd name="connsiteY2" fmla="*/ 0 h 31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4198" h="313267">
                <a:moveTo>
                  <a:pt x="0" y="313266"/>
                </a:moveTo>
                <a:lnTo>
                  <a:pt x="440266" y="313267"/>
                </a:lnTo>
                <a:lnTo>
                  <a:pt x="584198" y="0"/>
                </a:lnTo>
              </a:path>
            </a:pathLst>
          </a:custGeom>
          <a:ln>
            <a:solidFill>
              <a:srgbClr val="F308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hlinkClick r:id="" action="ppaction://noaction"/>
          </p:cNvPr>
          <p:cNvSpPr txBox="1"/>
          <p:nvPr/>
        </p:nvSpPr>
        <p:spPr>
          <a:xfrm>
            <a:off x="-43102" y="3866061"/>
            <a:ext cx="279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dobe Clean Light"/>
                <a:cs typeface="Adobe Clean Light"/>
              </a:rPr>
              <a:t>Digital Asset Management</a:t>
            </a:r>
          </a:p>
        </p:txBody>
      </p:sp>
      <p:sp>
        <p:nvSpPr>
          <p:cNvPr id="42" name="TextBox 41">
            <a:hlinkClick r:id="" action="ppaction://noaction"/>
          </p:cNvPr>
          <p:cNvSpPr txBox="1"/>
          <p:nvPr/>
        </p:nvSpPr>
        <p:spPr>
          <a:xfrm>
            <a:off x="1005111" y="3250501"/>
            <a:ext cx="1735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spc="-300" dirty="0" smtClean="0">
                <a:solidFill>
                  <a:srgbClr val="F77375"/>
                </a:solidFill>
                <a:latin typeface="Adobe Clean"/>
                <a:cs typeface="Adobe Clean"/>
              </a:rPr>
              <a:t>66</a:t>
            </a:r>
          </a:p>
        </p:txBody>
      </p:sp>
      <p:sp>
        <p:nvSpPr>
          <p:cNvPr id="43" name="Freeform 42"/>
          <p:cNvSpPr/>
          <p:nvPr/>
        </p:nvSpPr>
        <p:spPr>
          <a:xfrm>
            <a:off x="2740419" y="3571250"/>
            <a:ext cx="524932" cy="135466"/>
          </a:xfrm>
          <a:custGeom>
            <a:avLst/>
            <a:gdLst>
              <a:gd name="connsiteX0" fmla="*/ 0 w 905933"/>
              <a:gd name="connsiteY0" fmla="*/ 855134 h 855134"/>
              <a:gd name="connsiteX1" fmla="*/ 364067 w 905933"/>
              <a:gd name="connsiteY1" fmla="*/ 0 h 855134"/>
              <a:gd name="connsiteX2" fmla="*/ 905933 w 905933"/>
              <a:gd name="connsiteY2" fmla="*/ 0 h 855134"/>
              <a:gd name="connsiteX0" fmla="*/ 0 w 990600"/>
              <a:gd name="connsiteY0" fmla="*/ 592667 h 592667"/>
              <a:gd name="connsiteX1" fmla="*/ 448734 w 990600"/>
              <a:gd name="connsiteY1" fmla="*/ 0 h 592667"/>
              <a:gd name="connsiteX2" fmla="*/ 990600 w 990600"/>
              <a:gd name="connsiteY2" fmla="*/ 0 h 592667"/>
              <a:gd name="connsiteX0" fmla="*/ 0 w 795866"/>
              <a:gd name="connsiteY0" fmla="*/ 287867 h 287867"/>
              <a:gd name="connsiteX1" fmla="*/ 254000 w 795866"/>
              <a:gd name="connsiteY1" fmla="*/ 0 h 287867"/>
              <a:gd name="connsiteX2" fmla="*/ 795866 w 795866"/>
              <a:gd name="connsiteY2" fmla="*/ 0 h 287867"/>
              <a:gd name="connsiteX0" fmla="*/ 0 w 795866"/>
              <a:gd name="connsiteY0" fmla="*/ 296334 h 296334"/>
              <a:gd name="connsiteX1" fmla="*/ 524934 w 795866"/>
              <a:gd name="connsiteY1" fmla="*/ 0 h 296334"/>
              <a:gd name="connsiteX2" fmla="*/ 795866 w 795866"/>
              <a:gd name="connsiteY2" fmla="*/ 8467 h 296334"/>
              <a:gd name="connsiteX0" fmla="*/ 0 w 660399"/>
              <a:gd name="connsiteY0" fmla="*/ 406400 h 406400"/>
              <a:gd name="connsiteX1" fmla="*/ 389467 w 660399"/>
              <a:gd name="connsiteY1" fmla="*/ 0 h 406400"/>
              <a:gd name="connsiteX2" fmla="*/ 660399 w 660399"/>
              <a:gd name="connsiteY2" fmla="*/ 8467 h 406400"/>
              <a:gd name="connsiteX0" fmla="*/ 0 w 651933"/>
              <a:gd name="connsiteY0" fmla="*/ 177800 h 177800"/>
              <a:gd name="connsiteX1" fmla="*/ 381001 w 651933"/>
              <a:gd name="connsiteY1" fmla="*/ 0 h 177800"/>
              <a:gd name="connsiteX2" fmla="*/ 651933 w 651933"/>
              <a:gd name="connsiteY2" fmla="*/ 8467 h 177800"/>
              <a:gd name="connsiteX0" fmla="*/ 0 w 609599"/>
              <a:gd name="connsiteY0" fmla="*/ 0 h 228600"/>
              <a:gd name="connsiteX1" fmla="*/ 338667 w 609599"/>
              <a:gd name="connsiteY1" fmla="*/ 220133 h 228600"/>
              <a:gd name="connsiteX2" fmla="*/ 609599 w 609599"/>
              <a:gd name="connsiteY2" fmla="*/ 228600 h 228600"/>
              <a:gd name="connsiteX0" fmla="*/ 0 w 550332"/>
              <a:gd name="connsiteY0" fmla="*/ 0 h 237067"/>
              <a:gd name="connsiteX1" fmla="*/ 279400 w 550332"/>
              <a:gd name="connsiteY1" fmla="*/ 228600 h 237067"/>
              <a:gd name="connsiteX2" fmla="*/ 550332 w 550332"/>
              <a:gd name="connsiteY2" fmla="*/ 237067 h 237067"/>
              <a:gd name="connsiteX0" fmla="*/ 0 w 795865"/>
              <a:gd name="connsiteY0" fmla="*/ 76199 h 304799"/>
              <a:gd name="connsiteX1" fmla="*/ 279400 w 795865"/>
              <a:gd name="connsiteY1" fmla="*/ 304799 h 304799"/>
              <a:gd name="connsiteX2" fmla="*/ 795865 w 795865"/>
              <a:gd name="connsiteY2" fmla="*/ 0 h 304799"/>
              <a:gd name="connsiteX0" fmla="*/ 0 w 795865"/>
              <a:gd name="connsiteY0" fmla="*/ 76199 h 194733"/>
              <a:gd name="connsiteX1" fmla="*/ 660400 w 795865"/>
              <a:gd name="connsiteY1" fmla="*/ 194733 h 194733"/>
              <a:gd name="connsiteX2" fmla="*/ 795865 w 795865"/>
              <a:gd name="connsiteY2" fmla="*/ 0 h 194733"/>
              <a:gd name="connsiteX0" fmla="*/ 0 w 812798"/>
              <a:gd name="connsiteY0" fmla="*/ 194732 h 194733"/>
              <a:gd name="connsiteX1" fmla="*/ 677333 w 812798"/>
              <a:gd name="connsiteY1" fmla="*/ 194733 h 194733"/>
              <a:gd name="connsiteX2" fmla="*/ 812798 w 812798"/>
              <a:gd name="connsiteY2" fmla="*/ 0 h 194733"/>
              <a:gd name="connsiteX0" fmla="*/ 0 w 812798"/>
              <a:gd name="connsiteY0" fmla="*/ 194732 h 194733"/>
              <a:gd name="connsiteX1" fmla="*/ 440266 w 812798"/>
              <a:gd name="connsiteY1" fmla="*/ 194733 h 194733"/>
              <a:gd name="connsiteX2" fmla="*/ 812798 w 812798"/>
              <a:gd name="connsiteY2" fmla="*/ 0 h 194733"/>
              <a:gd name="connsiteX0" fmla="*/ 0 w 584198"/>
              <a:gd name="connsiteY0" fmla="*/ 313266 h 313267"/>
              <a:gd name="connsiteX1" fmla="*/ 440266 w 584198"/>
              <a:gd name="connsiteY1" fmla="*/ 313267 h 313267"/>
              <a:gd name="connsiteX2" fmla="*/ 584198 w 584198"/>
              <a:gd name="connsiteY2" fmla="*/ 0 h 313267"/>
              <a:gd name="connsiteX0" fmla="*/ 0 w 719665"/>
              <a:gd name="connsiteY0" fmla="*/ 211666 h 211667"/>
              <a:gd name="connsiteX1" fmla="*/ 440266 w 719665"/>
              <a:gd name="connsiteY1" fmla="*/ 211667 h 211667"/>
              <a:gd name="connsiteX2" fmla="*/ 719665 w 719665"/>
              <a:gd name="connsiteY2" fmla="*/ 0 h 211667"/>
              <a:gd name="connsiteX0" fmla="*/ 0 w 719665"/>
              <a:gd name="connsiteY0" fmla="*/ 211666 h 220134"/>
              <a:gd name="connsiteX1" fmla="*/ 237066 w 719665"/>
              <a:gd name="connsiteY1" fmla="*/ 220134 h 220134"/>
              <a:gd name="connsiteX2" fmla="*/ 719665 w 719665"/>
              <a:gd name="connsiteY2" fmla="*/ 0 h 220134"/>
              <a:gd name="connsiteX0" fmla="*/ 0 w 719665"/>
              <a:gd name="connsiteY0" fmla="*/ 211666 h 211666"/>
              <a:gd name="connsiteX1" fmla="*/ 237066 w 719665"/>
              <a:gd name="connsiteY1" fmla="*/ 203201 h 211666"/>
              <a:gd name="connsiteX2" fmla="*/ 719665 w 719665"/>
              <a:gd name="connsiteY2" fmla="*/ 0 h 211666"/>
              <a:gd name="connsiteX0" fmla="*/ 0 w 524932"/>
              <a:gd name="connsiteY0" fmla="*/ 135466 h 135466"/>
              <a:gd name="connsiteX1" fmla="*/ 237066 w 524932"/>
              <a:gd name="connsiteY1" fmla="*/ 127001 h 135466"/>
              <a:gd name="connsiteX2" fmla="*/ 524932 w 524932"/>
              <a:gd name="connsiteY2" fmla="*/ 0 h 13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4932" h="135466">
                <a:moveTo>
                  <a:pt x="0" y="135466"/>
                </a:moveTo>
                <a:lnTo>
                  <a:pt x="237066" y="127001"/>
                </a:lnTo>
                <a:lnTo>
                  <a:pt x="524932" y="0"/>
                </a:lnTo>
              </a:path>
            </a:pathLst>
          </a:custGeom>
          <a:ln>
            <a:solidFill>
              <a:srgbClr val="F773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hlinkClick r:id="" action="ppaction://noaction"/>
          </p:cNvPr>
          <p:cNvSpPr txBox="1"/>
          <p:nvPr/>
        </p:nvSpPr>
        <p:spPr>
          <a:xfrm>
            <a:off x="-122089" y="2784634"/>
            <a:ext cx="279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dobe Clean Light"/>
                <a:cs typeface="Adobe Clean Light"/>
              </a:rPr>
              <a:t>Dynamic Media</a:t>
            </a:r>
          </a:p>
        </p:txBody>
      </p:sp>
      <p:sp>
        <p:nvSpPr>
          <p:cNvPr id="45" name="TextBox 44">
            <a:hlinkClick r:id="" action="ppaction://noaction"/>
          </p:cNvPr>
          <p:cNvSpPr txBox="1"/>
          <p:nvPr/>
        </p:nvSpPr>
        <p:spPr>
          <a:xfrm>
            <a:off x="926124" y="2169074"/>
            <a:ext cx="1735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spc="-300" dirty="0" smtClean="0">
                <a:solidFill>
                  <a:srgbClr val="F9A1A2"/>
                </a:solidFill>
                <a:latin typeface="Adobe Clean"/>
                <a:cs typeface="Adobe Clean"/>
              </a:rPr>
              <a:t>74</a:t>
            </a:r>
          </a:p>
        </p:txBody>
      </p:sp>
      <p:sp>
        <p:nvSpPr>
          <p:cNvPr id="46" name="Freeform 45"/>
          <p:cNvSpPr/>
          <p:nvPr/>
        </p:nvSpPr>
        <p:spPr>
          <a:xfrm>
            <a:off x="2661431" y="2608358"/>
            <a:ext cx="507999" cy="118532"/>
          </a:xfrm>
          <a:custGeom>
            <a:avLst/>
            <a:gdLst>
              <a:gd name="connsiteX0" fmla="*/ 0 w 905933"/>
              <a:gd name="connsiteY0" fmla="*/ 855134 h 855134"/>
              <a:gd name="connsiteX1" fmla="*/ 364067 w 905933"/>
              <a:gd name="connsiteY1" fmla="*/ 0 h 855134"/>
              <a:gd name="connsiteX2" fmla="*/ 905933 w 905933"/>
              <a:gd name="connsiteY2" fmla="*/ 0 h 855134"/>
              <a:gd name="connsiteX0" fmla="*/ 0 w 990600"/>
              <a:gd name="connsiteY0" fmla="*/ 592667 h 592667"/>
              <a:gd name="connsiteX1" fmla="*/ 448734 w 990600"/>
              <a:gd name="connsiteY1" fmla="*/ 0 h 592667"/>
              <a:gd name="connsiteX2" fmla="*/ 990600 w 990600"/>
              <a:gd name="connsiteY2" fmla="*/ 0 h 592667"/>
              <a:gd name="connsiteX0" fmla="*/ 0 w 795866"/>
              <a:gd name="connsiteY0" fmla="*/ 287867 h 287867"/>
              <a:gd name="connsiteX1" fmla="*/ 254000 w 795866"/>
              <a:gd name="connsiteY1" fmla="*/ 0 h 287867"/>
              <a:gd name="connsiteX2" fmla="*/ 795866 w 795866"/>
              <a:gd name="connsiteY2" fmla="*/ 0 h 287867"/>
              <a:gd name="connsiteX0" fmla="*/ 0 w 795866"/>
              <a:gd name="connsiteY0" fmla="*/ 296334 h 296334"/>
              <a:gd name="connsiteX1" fmla="*/ 524934 w 795866"/>
              <a:gd name="connsiteY1" fmla="*/ 0 h 296334"/>
              <a:gd name="connsiteX2" fmla="*/ 795866 w 795866"/>
              <a:gd name="connsiteY2" fmla="*/ 8467 h 296334"/>
              <a:gd name="connsiteX0" fmla="*/ 0 w 660399"/>
              <a:gd name="connsiteY0" fmla="*/ 406400 h 406400"/>
              <a:gd name="connsiteX1" fmla="*/ 389467 w 660399"/>
              <a:gd name="connsiteY1" fmla="*/ 0 h 406400"/>
              <a:gd name="connsiteX2" fmla="*/ 660399 w 660399"/>
              <a:gd name="connsiteY2" fmla="*/ 8467 h 406400"/>
              <a:gd name="connsiteX0" fmla="*/ 0 w 651933"/>
              <a:gd name="connsiteY0" fmla="*/ 177800 h 177800"/>
              <a:gd name="connsiteX1" fmla="*/ 381001 w 651933"/>
              <a:gd name="connsiteY1" fmla="*/ 0 h 177800"/>
              <a:gd name="connsiteX2" fmla="*/ 651933 w 651933"/>
              <a:gd name="connsiteY2" fmla="*/ 8467 h 177800"/>
              <a:gd name="connsiteX0" fmla="*/ 0 w 609599"/>
              <a:gd name="connsiteY0" fmla="*/ 0 h 228600"/>
              <a:gd name="connsiteX1" fmla="*/ 338667 w 609599"/>
              <a:gd name="connsiteY1" fmla="*/ 220133 h 228600"/>
              <a:gd name="connsiteX2" fmla="*/ 609599 w 609599"/>
              <a:gd name="connsiteY2" fmla="*/ 228600 h 228600"/>
              <a:gd name="connsiteX0" fmla="*/ 0 w 550332"/>
              <a:gd name="connsiteY0" fmla="*/ 0 h 237067"/>
              <a:gd name="connsiteX1" fmla="*/ 279400 w 550332"/>
              <a:gd name="connsiteY1" fmla="*/ 228600 h 237067"/>
              <a:gd name="connsiteX2" fmla="*/ 550332 w 550332"/>
              <a:gd name="connsiteY2" fmla="*/ 237067 h 237067"/>
              <a:gd name="connsiteX0" fmla="*/ 0 w 795865"/>
              <a:gd name="connsiteY0" fmla="*/ 76199 h 304799"/>
              <a:gd name="connsiteX1" fmla="*/ 279400 w 795865"/>
              <a:gd name="connsiteY1" fmla="*/ 304799 h 304799"/>
              <a:gd name="connsiteX2" fmla="*/ 795865 w 795865"/>
              <a:gd name="connsiteY2" fmla="*/ 0 h 304799"/>
              <a:gd name="connsiteX0" fmla="*/ 0 w 795865"/>
              <a:gd name="connsiteY0" fmla="*/ 76199 h 194733"/>
              <a:gd name="connsiteX1" fmla="*/ 660400 w 795865"/>
              <a:gd name="connsiteY1" fmla="*/ 194733 h 194733"/>
              <a:gd name="connsiteX2" fmla="*/ 795865 w 795865"/>
              <a:gd name="connsiteY2" fmla="*/ 0 h 194733"/>
              <a:gd name="connsiteX0" fmla="*/ 0 w 812798"/>
              <a:gd name="connsiteY0" fmla="*/ 194732 h 194733"/>
              <a:gd name="connsiteX1" fmla="*/ 677333 w 812798"/>
              <a:gd name="connsiteY1" fmla="*/ 194733 h 194733"/>
              <a:gd name="connsiteX2" fmla="*/ 812798 w 812798"/>
              <a:gd name="connsiteY2" fmla="*/ 0 h 194733"/>
              <a:gd name="connsiteX0" fmla="*/ 0 w 812798"/>
              <a:gd name="connsiteY0" fmla="*/ 194732 h 194733"/>
              <a:gd name="connsiteX1" fmla="*/ 440266 w 812798"/>
              <a:gd name="connsiteY1" fmla="*/ 194733 h 194733"/>
              <a:gd name="connsiteX2" fmla="*/ 812798 w 812798"/>
              <a:gd name="connsiteY2" fmla="*/ 0 h 194733"/>
              <a:gd name="connsiteX0" fmla="*/ 0 w 584198"/>
              <a:gd name="connsiteY0" fmla="*/ 313266 h 313267"/>
              <a:gd name="connsiteX1" fmla="*/ 440266 w 584198"/>
              <a:gd name="connsiteY1" fmla="*/ 313267 h 313267"/>
              <a:gd name="connsiteX2" fmla="*/ 584198 w 584198"/>
              <a:gd name="connsiteY2" fmla="*/ 0 h 313267"/>
              <a:gd name="connsiteX0" fmla="*/ 0 w 719665"/>
              <a:gd name="connsiteY0" fmla="*/ 211666 h 211667"/>
              <a:gd name="connsiteX1" fmla="*/ 440266 w 719665"/>
              <a:gd name="connsiteY1" fmla="*/ 211667 h 211667"/>
              <a:gd name="connsiteX2" fmla="*/ 719665 w 719665"/>
              <a:gd name="connsiteY2" fmla="*/ 0 h 211667"/>
              <a:gd name="connsiteX0" fmla="*/ 0 w 719665"/>
              <a:gd name="connsiteY0" fmla="*/ 211666 h 220134"/>
              <a:gd name="connsiteX1" fmla="*/ 237066 w 719665"/>
              <a:gd name="connsiteY1" fmla="*/ 220134 h 220134"/>
              <a:gd name="connsiteX2" fmla="*/ 719665 w 719665"/>
              <a:gd name="connsiteY2" fmla="*/ 0 h 220134"/>
              <a:gd name="connsiteX0" fmla="*/ 0 w 719665"/>
              <a:gd name="connsiteY0" fmla="*/ 211666 h 211666"/>
              <a:gd name="connsiteX1" fmla="*/ 237066 w 719665"/>
              <a:gd name="connsiteY1" fmla="*/ 203201 h 211666"/>
              <a:gd name="connsiteX2" fmla="*/ 719665 w 719665"/>
              <a:gd name="connsiteY2" fmla="*/ 0 h 211666"/>
              <a:gd name="connsiteX0" fmla="*/ 0 w 524932"/>
              <a:gd name="connsiteY0" fmla="*/ 135466 h 135466"/>
              <a:gd name="connsiteX1" fmla="*/ 237066 w 524932"/>
              <a:gd name="connsiteY1" fmla="*/ 127001 h 135466"/>
              <a:gd name="connsiteX2" fmla="*/ 524932 w 524932"/>
              <a:gd name="connsiteY2" fmla="*/ 0 h 135466"/>
              <a:gd name="connsiteX0" fmla="*/ 0 w 524932"/>
              <a:gd name="connsiteY0" fmla="*/ 8465 h 203199"/>
              <a:gd name="connsiteX1" fmla="*/ 237066 w 524932"/>
              <a:gd name="connsiteY1" fmla="*/ 0 h 203199"/>
              <a:gd name="connsiteX2" fmla="*/ 524932 w 524932"/>
              <a:gd name="connsiteY2" fmla="*/ 203199 h 203199"/>
              <a:gd name="connsiteX0" fmla="*/ 0 w 524932"/>
              <a:gd name="connsiteY0" fmla="*/ 8465 h 203199"/>
              <a:gd name="connsiteX1" fmla="*/ 237066 w 524932"/>
              <a:gd name="connsiteY1" fmla="*/ 0 h 203199"/>
              <a:gd name="connsiteX2" fmla="*/ 524932 w 524932"/>
              <a:gd name="connsiteY2" fmla="*/ 203199 h 203199"/>
              <a:gd name="connsiteX0" fmla="*/ 0 w 507999"/>
              <a:gd name="connsiteY0" fmla="*/ 8465 h 110066"/>
              <a:gd name="connsiteX1" fmla="*/ 237066 w 507999"/>
              <a:gd name="connsiteY1" fmla="*/ 0 h 110066"/>
              <a:gd name="connsiteX2" fmla="*/ 507999 w 507999"/>
              <a:gd name="connsiteY2" fmla="*/ 110066 h 110066"/>
              <a:gd name="connsiteX0" fmla="*/ 0 w 507999"/>
              <a:gd name="connsiteY0" fmla="*/ 16931 h 118532"/>
              <a:gd name="connsiteX1" fmla="*/ 237066 w 507999"/>
              <a:gd name="connsiteY1" fmla="*/ 0 h 118532"/>
              <a:gd name="connsiteX2" fmla="*/ 507999 w 507999"/>
              <a:gd name="connsiteY2" fmla="*/ 118532 h 118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7999" h="118532">
                <a:moveTo>
                  <a:pt x="0" y="16931"/>
                </a:moveTo>
                <a:lnTo>
                  <a:pt x="237066" y="0"/>
                </a:lnTo>
                <a:lnTo>
                  <a:pt x="507999" y="118532"/>
                </a:lnTo>
              </a:path>
            </a:pathLst>
          </a:custGeom>
          <a:ln>
            <a:solidFill>
              <a:srgbClr val="F9A1A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hlinkClick r:id="" action="ppaction://noaction"/>
          </p:cNvPr>
          <p:cNvSpPr txBox="1"/>
          <p:nvPr/>
        </p:nvSpPr>
        <p:spPr>
          <a:xfrm>
            <a:off x="699016" y="1610102"/>
            <a:ext cx="279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dobe Clean Light"/>
                <a:cs typeface="Adobe Clean Light"/>
              </a:rPr>
              <a:t>Video Publishing</a:t>
            </a:r>
          </a:p>
        </p:txBody>
      </p:sp>
      <p:sp>
        <p:nvSpPr>
          <p:cNvPr id="48" name="TextBox 47">
            <a:hlinkClick r:id="" action="ppaction://noaction"/>
          </p:cNvPr>
          <p:cNvSpPr txBox="1"/>
          <p:nvPr/>
        </p:nvSpPr>
        <p:spPr>
          <a:xfrm>
            <a:off x="1747229" y="994542"/>
            <a:ext cx="1735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spc="-300" dirty="0" smtClean="0">
                <a:solidFill>
                  <a:srgbClr val="FAC0C0"/>
                </a:solidFill>
                <a:latin typeface="Adobe Clean"/>
                <a:cs typeface="Adobe Clean"/>
              </a:rPr>
              <a:t>51</a:t>
            </a:r>
          </a:p>
        </p:txBody>
      </p:sp>
      <p:sp>
        <p:nvSpPr>
          <p:cNvPr id="49" name="Freeform 48"/>
          <p:cNvSpPr/>
          <p:nvPr/>
        </p:nvSpPr>
        <p:spPr>
          <a:xfrm>
            <a:off x="3482536" y="1442292"/>
            <a:ext cx="482599" cy="296333"/>
          </a:xfrm>
          <a:custGeom>
            <a:avLst/>
            <a:gdLst>
              <a:gd name="connsiteX0" fmla="*/ 0 w 905933"/>
              <a:gd name="connsiteY0" fmla="*/ 855134 h 855134"/>
              <a:gd name="connsiteX1" fmla="*/ 364067 w 905933"/>
              <a:gd name="connsiteY1" fmla="*/ 0 h 855134"/>
              <a:gd name="connsiteX2" fmla="*/ 905933 w 905933"/>
              <a:gd name="connsiteY2" fmla="*/ 0 h 855134"/>
              <a:gd name="connsiteX0" fmla="*/ 0 w 990600"/>
              <a:gd name="connsiteY0" fmla="*/ 592667 h 592667"/>
              <a:gd name="connsiteX1" fmla="*/ 448734 w 990600"/>
              <a:gd name="connsiteY1" fmla="*/ 0 h 592667"/>
              <a:gd name="connsiteX2" fmla="*/ 990600 w 990600"/>
              <a:gd name="connsiteY2" fmla="*/ 0 h 592667"/>
              <a:gd name="connsiteX0" fmla="*/ 0 w 795866"/>
              <a:gd name="connsiteY0" fmla="*/ 287867 h 287867"/>
              <a:gd name="connsiteX1" fmla="*/ 254000 w 795866"/>
              <a:gd name="connsiteY1" fmla="*/ 0 h 287867"/>
              <a:gd name="connsiteX2" fmla="*/ 795866 w 795866"/>
              <a:gd name="connsiteY2" fmla="*/ 0 h 287867"/>
              <a:gd name="connsiteX0" fmla="*/ 0 w 795866"/>
              <a:gd name="connsiteY0" fmla="*/ 296334 h 296334"/>
              <a:gd name="connsiteX1" fmla="*/ 524934 w 795866"/>
              <a:gd name="connsiteY1" fmla="*/ 0 h 296334"/>
              <a:gd name="connsiteX2" fmla="*/ 795866 w 795866"/>
              <a:gd name="connsiteY2" fmla="*/ 8467 h 296334"/>
              <a:gd name="connsiteX0" fmla="*/ 0 w 660399"/>
              <a:gd name="connsiteY0" fmla="*/ 406400 h 406400"/>
              <a:gd name="connsiteX1" fmla="*/ 389467 w 660399"/>
              <a:gd name="connsiteY1" fmla="*/ 0 h 406400"/>
              <a:gd name="connsiteX2" fmla="*/ 660399 w 660399"/>
              <a:gd name="connsiteY2" fmla="*/ 8467 h 406400"/>
              <a:gd name="connsiteX0" fmla="*/ 0 w 651933"/>
              <a:gd name="connsiteY0" fmla="*/ 177800 h 177800"/>
              <a:gd name="connsiteX1" fmla="*/ 381001 w 651933"/>
              <a:gd name="connsiteY1" fmla="*/ 0 h 177800"/>
              <a:gd name="connsiteX2" fmla="*/ 651933 w 651933"/>
              <a:gd name="connsiteY2" fmla="*/ 8467 h 177800"/>
              <a:gd name="connsiteX0" fmla="*/ 0 w 609599"/>
              <a:gd name="connsiteY0" fmla="*/ 0 h 228600"/>
              <a:gd name="connsiteX1" fmla="*/ 338667 w 609599"/>
              <a:gd name="connsiteY1" fmla="*/ 220133 h 228600"/>
              <a:gd name="connsiteX2" fmla="*/ 609599 w 609599"/>
              <a:gd name="connsiteY2" fmla="*/ 228600 h 228600"/>
              <a:gd name="connsiteX0" fmla="*/ 0 w 550332"/>
              <a:gd name="connsiteY0" fmla="*/ 0 h 237067"/>
              <a:gd name="connsiteX1" fmla="*/ 279400 w 550332"/>
              <a:gd name="connsiteY1" fmla="*/ 228600 h 237067"/>
              <a:gd name="connsiteX2" fmla="*/ 550332 w 550332"/>
              <a:gd name="connsiteY2" fmla="*/ 237067 h 237067"/>
              <a:gd name="connsiteX0" fmla="*/ 0 w 795865"/>
              <a:gd name="connsiteY0" fmla="*/ 76199 h 304799"/>
              <a:gd name="connsiteX1" fmla="*/ 279400 w 795865"/>
              <a:gd name="connsiteY1" fmla="*/ 304799 h 304799"/>
              <a:gd name="connsiteX2" fmla="*/ 795865 w 795865"/>
              <a:gd name="connsiteY2" fmla="*/ 0 h 304799"/>
              <a:gd name="connsiteX0" fmla="*/ 0 w 795865"/>
              <a:gd name="connsiteY0" fmla="*/ 76199 h 194733"/>
              <a:gd name="connsiteX1" fmla="*/ 660400 w 795865"/>
              <a:gd name="connsiteY1" fmla="*/ 194733 h 194733"/>
              <a:gd name="connsiteX2" fmla="*/ 795865 w 795865"/>
              <a:gd name="connsiteY2" fmla="*/ 0 h 194733"/>
              <a:gd name="connsiteX0" fmla="*/ 0 w 812798"/>
              <a:gd name="connsiteY0" fmla="*/ 194732 h 194733"/>
              <a:gd name="connsiteX1" fmla="*/ 677333 w 812798"/>
              <a:gd name="connsiteY1" fmla="*/ 194733 h 194733"/>
              <a:gd name="connsiteX2" fmla="*/ 812798 w 812798"/>
              <a:gd name="connsiteY2" fmla="*/ 0 h 194733"/>
              <a:gd name="connsiteX0" fmla="*/ 0 w 812798"/>
              <a:gd name="connsiteY0" fmla="*/ 194732 h 194733"/>
              <a:gd name="connsiteX1" fmla="*/ 440266 w 812798"/>
              <a:gd name="connsiteY1" fmla="*/ 194733 h 194733"/>
              <a:gd name="connsiteX2" fmla="*/ 812798 w 812798"/>
              <a:gd name="connsiteY2" fmla="*/ 0 h 194733"/>
              <a:gd name="connsiteX0" fmla="*/ 0 w 584198"/>
              <a:gd name="connsiteY0" fmla="*/ 313266 h 313267"/>
              <a:gd name="connsiteX1" fmla="*/ 440266 w 584198"/>
              <a:gd name="connsiteY1" fmla="*/ 313267 h 313267"/>
              <a:gd name="connsiteX2" fmla="*/ 584198 w 584198"/>
              <a:gd name="connsiteY2" fmla="*/ 0 h 313267"/>
              <a:gd name="connsiteX0" fmla="*/ 0 w 719665"/>
              <a:gd name="connsiteY0" fmla="*/ 211666 h 211667"/>
              <a:gd name="connsiteX1" fmla="*/ 440266 w 719665"/>
              <a:gd name="connsiteY1" fmla="*/ 211667 h 211667"/>
              <a:gd name="connsiteX2" fmla="*/ 719665 w 719665"/>
              <a:gd name="connsiteY2" fmla="*/ 0 h 211667"/>
              <a:gd name="connsiteX0" fmla="*/ 0 w 719665"/>
              <a:gd name="connsiteY0" fmla="*/ 211666 h 220134"/>
              <a:gd name="connsiteX1" fmla="*/ 237066 w 719665"/>
              <a:gd name="connsiteY1" fmla="*/ 220134 h 220134"/>
              <a:gd name="connsiteX2" fmla="*/ 719665 w 719665"/>
              <a:gd name="connsiteY2" fmla="*/ 0 h 220134"/>
              <a:gd name="connsiteX0" fmla="*/ 0 w 719665"/>
              <a:gd name="connsiteY0" fmla="*/ 211666 h 211666"/>
              <a:gd name="connsiteX1" fmla="*/ 237066 w 719665"/>
              <a:gd name="connsiteY1" fmla="*/ 203201 h 211666"/>
              <a:gd name="connsiteX2" fmla="*/ 719665 w 719665"/>
              <a:gd name="connsiteY2" fmla="*/ 0 h 211666"/>
              <a:gd name="connsiteX0" fmla="*/ 0 w 524932"/>
              <a:gd name="connsiteY0" fmla="*/ 135466 h 135466"/>
              <a:gd name="connsiteX1" fmla="*/ 237066 w 524932"/>
              <a:gd name="connsiteY1" fmla="*/ 127001 h 135466"/>
              <a:gd name="connsiteX2" fmla="*/ 524932 w 524932"/>
              <a:gd name="connsiteY2" fmla="*/ 0 h 135466"/>
              <a:gd name="connsiteX0" fmla="*/ 0 w 524932"/>
              <a:gd name="connsiteY0" fmla="*/ 8465 h 203199"/>
              <a:gd name="connsiteX1" fmla="*/ 237066 w 524932"/>
              <a:gd name="connsiteY1" fmla="*/ 0 h 203199"/>
              <a:gd name="connsiteX2" fmla="*/ 524932 w 524932"/>
              <a:gd name="connsiteY2" fmla="*/ 203199 h 203199"/>
              <a:gd name="connsiteX0" fmla="*/ 0 w 524932"/>
              <a:gd name="connsiteY0" fmla="*/ 8465 h 203199"/>
              <a:gd name="connsiteX1" fmla="*/ 237066 w 524932"/>
              <a:gd name="connsiteY1" fmla="*/ 0 h 203199"/>
              <a:gd name="connsiteX2" fmla="*/ 524932 w 524932"/>
              <a:gd name="connsiteY2" fmla="*/ 203199 h 203199"/>
              <a:gd name="connsiteX0" fmla="*/ 0 w 482599"/>
              <a:gd name="connsiteY0" fmla="*/ 8465 h 296333"/>
              <a:gd name="connsiteX1" fmla="*/ 237066 w 482599"/>
              <a:gd name="connsiteY1" fmla="*/ 0 h 296333"/>
              <a:gd name="connsiteX2" fmla="*/ 482599 w 482599"/>
              <a:gd name="connsiteY2" fmla="*/ 296333 h 296333"/>
              <a:gd name="connsiteX0" fmla="*/ 0 w 482599"/>
              <a:gd name="connsiteY0" fmla="*/ 8465 h 296333"/>
              <a:gd name="connsiteX1" fmla="*/ 237066 w 482599"/>
              <a:gd name="connsiteY1" fmla="*/ 0 h 296333"/>
              <a:gd name="connsiteX2" fmla="*/ 482599 w 482599"/>
              <a:gd name="connsiteY2" fmla="*/ 296333 h 29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599" h="296333">
                <a:moveTo>
                  <a:pt x="0" y="8465"/>
                </a:moveTo>
                <a:lnTo>
                  <a:pt x="237066" y="0"/>
                </a:lnTo>
                <a:lnTo>
                  <a:pt x="482599" y="296333"/>
                </a:lnTo>
              </a:path>
            </a:pathLst>
          </a:custGeom>
          <a:ln>
            <a:solidFill>
              <a:srgbClr val="FAC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dobe Clean Light" pitchFamily="34" charset="0"/>
              </a:rPr>
              <a:t>The Opportunity For Improvement</a:t>
            </a:r>
            <a:endParaRPr lang="en-US" dirty="0">
              <a:latin typeface="Adobe Clean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>
                <a:solidFill>
                  <a:prstClr val="white"/>
                </a:solidFill>
              </a:rPr>
              <a:pPr algn="ctr"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682654"/>
              </p:ext>
            </p:extLst>
          </p:nvPr>
        </p:nvGraphicFramePr>
        <p:xfrm>
          <a:off x="132202" y="1069306"/>
          <a:ext cx="8783198" cy="4569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662"/>
                <a:gridCol w="2884382"/>
                <a:gridCol w="2391508"/>
                <a:gridCol w="1207477"/>
                <a:gridCol w="1178169"/>
              </a:tblGrid>
              <a:tr h="62422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Digital Marketing Objectives</a:t>
                      </a:r>
                      <a:endParaRPr lang="en-US" sz="12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Key</a:t>
                      </a:r>
                      <a:r>
                        <a:rPr lang="en-US" sz="1200" baseline="0" dirty="0" smtClean="0"/>
                        <a:t> Business Requirements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Common Operational Challenges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 KPIs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Number of </a:t>
                      </a:r>
                      <a:r>
                        <a:rPr lang="en-US" sz="1200" baseline="0" dirty="0" smtClean="0"/>
                        <a:t> Potential </a:t>
                      </a:r>
                      <a:r>
                        <a:rPr lang="en-US" sz="1200" dirty="0" smtClean="0"/>
                        <a:t>Best</a:t>
                      </a:r>
                      <a:r>
                        <a:rPr lang="en-US" sz="1200" baseline="0" dirty="0" smtClean="0"/>
                        <a:t> Practices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1168833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Acquire Customers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>
                        <a:buFont typeface="Arial" pitchFamily="34" charset="0"/>
                        <a:buChar char="•"/>
                      </a:pPr>
                      <a:r>
                        <a:rPr lang="en-IN" sz="1100" dirty="0" smtClean="0"/>
                        <a:t>Attract high-quality visitors to marketing channels to ensure a constant supply of new prospects</a:t>
                      </a:r>
                    </a:p>
                    <a:p>
                      <a:pPr marL="88900" indent="-88900">
                        <a:buFont typeface="Arial" pitchFamily="34" charset="0"/>
                        <a:buChar char="•"/>
                      </a:pPr>
                      <a:r>
                        <a:rPr lang="en-IN" sz="1100" dirty="0" smtClean="0"/>
                        <a:t>Use social media to complement brand engagement, audience reach, gather consumer insights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I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Inability to manage different aspects of marketing campaigns through a single point solution</a:t>
                      </a:r>
                    </a:p>
                    <a:p>
                      <a:pPr marL="88900" indent="-889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I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Inability to collaborate social capabilities to cater the change in customer demand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Average Number of Visits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 Month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220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6354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Convert  Customers</a:t>
                      </a:r>
                      <a:endParaRPr lang="en-US" sz="11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I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Gain a single view of customers across silos of channels and devices to understand customer needs, and deliver relevant services and offers to them</a:t>
                      </a:r>
                    </a:p>
                    <a:p>
                      <a:pPr marL="88900" indent="-889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I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Provide mobile specific experiences to customers to address their growing need of transacting through smartphones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I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Inability to easily create and tailor site content and targeting rules for a unique campaign across multiple regional sites</a:t>
                      </a:r>
                    </a:p>
                    <a:p>
                      <a:pPr marL="88900" indent="-889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I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Inability to seamlessly update the mobile sites and applications without the need to provide a new application version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Average Conversion Rate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100" dirty="0" smtClean="0"/>
                        <a:t>136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614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Upsell / Cross-sell and</a:t>
                      </a:r>
                      <a:r>
                        <a:rPr lang="en-US" sz="1100" baseline="0" dirty="0" smtClean="0"/>
                        <a:t> Retain Customers</a:t>
                      </a:r>
                      <a:endParaRPr lang="en-US" sz="1100" dirty="0" smtClean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I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Create and publish promotional messaging and relevant recommendations targeted to customer segments</a:t>
                      </a:r>
                    </a:p>
                    <a:p>
                      <a:pPr marL="88900" indent="-889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I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Reuse core digital assets to provide a consistent customer experience on recommended pages across channels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I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Inability to add interactive features in the video dynamically</a:t>
                      </a:r>
                    </a:p>
                    <a:p>
                      <a:pPr marL="88900" indent="-889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I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Inability to dynamically create and approve multiple variations of rich content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Average Revenue per Traveler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100" dirty="0" smtClean="0"/>
                        <a:t>4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288264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dobe Clean Light" pitchFamily="34" charset="0"/>
              </a:rPr>
              <a:t>The Opportunity For Improvement</a:t>
            </a:r>
            <a:endParaRPr lang="en-US" dirty="0">
              <a:latin typeface="Adobe Clean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>
                <a:solidFill>
                  <a:prstClr val="white"/>
                </a:solidFill>
              </a:rPr>
              <a:pPr algn="ctr"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577734"/>
              </p:ext>
            </p:extLst>
          </p:nvPr>
        </p:nvGraphicFramePr>
        <p:xfrm>
          <a:off x="183002" y="1069306"/>
          <a:ext cx="8783198" cy="43868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21662"/>
                <a:gridCol w="2884382"/>
                <a:gridCol w="2391508"/>
                <a:gridCol w="1207477"/>
                <a:gridCol w="1178169"/>
              </a:tblGrid>
              <a:tr h="422944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latin typeface="Adobe Clean"/>
                          <a:cs typeface="Adobe Clean"/>
                        </a:rPr>
                        <a:t>Digital Marketing Objectives</a:t>
                      </a:r>
                      <a:endParaRPr lang="en-US" sz="1000" b="0" i="0" dirty="0">
                        <a:latin typeface="Adobe Clean"/>
                        <a:cs typeface="Adobe Clean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latin typeface="Adobe Clean"/>
                          <a:cs typeface="Adobe Clean"/>
                        </a:rPr>
                        <a:t>Key</a:t>
                      </a:r>
                      <a:r>
                        <a:rPr lang="en-US" sz="1000" b="0" i="0" baseline="0" dirty="0" smtClean="0">
                          <a:latin typeface="Adobe Clean"/>
                          <a:cs typeface="Adobe Clean"/>
                        </a:rPr>
                        <a:t> Business Requirements</a:t>
                      </a:r>
                      <a:endParaRPr lang="en-US" sz="1000" b="0" i="0" dirty="0">
                        <a:latin typeface="Adobe Clean"/>
                        <a:cs typeface="Adobe Clean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latin typeface="Adobe Clean"/>
                          <a:cs typeface="Adobe Clean"/>
                        </a:rPr>
                        <a:t>Common Operational Challenges</a:t>
                      </a:r>
                      <a:endParaRPr lang="en-US" sz="1000" b="0" i="0" dirty="0">
                        <a:latin typeface="Adobe Clean"/>
                        <a:cs typeface="Adobe Clean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latin typeface="Adobe Clean"/>
                          <a:cs typeface="Adobe Clean"/>
                        </a:rPr>
                        <a:t> KPIs</a:t>
                      </a:r>
                      <a:endParaRPr lang="en-US" sz="1000" b="0" i="0" dirty="0">
                        <a:latin typeface="Adobe Clean"/>
                        <a:cs typeface="Adobe Clean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latin typeface="Adobe Clean"/>
                          <a:cs typeface="Adobe Clean"/>
                        </a:rPr>
                        <a:t>Number of </a:t>
                      </a:r>
                      <a:r>
                        <a:rPr lang="en-US" sz="1000" b="0" i="0" baseline="0" dirty="0" smtClean="0">
                          <a:latin typeface="Adobe Clean"/>
                          <a:cs typeface="Adobe Clean"/>
                        </a:rPr>
                        <a:t> Potential </a:t>
                      </a:r>
                      <a:r>
                        <a:rPr lang="en-US" sz="1000" b="0" i="0" dirty="0" smtClean="0">
                          <a:latin typeface="Adobe Clean"/>
                          <a:cs typeface="Adobe Clean"/>
                        </a:rPr>
                        <a:t>Best</a:t>
                      </a:r>
                      <a:r>
                        <a:rPr lang="en-US" sz="1000" b="0" i="0" baseline="0" dirty="0" smtClean="0">
                          <a:latin typeface="Adobe Clean"/>
                          <a:cs typeface="Adobe Clean"/>
                        </a:rPr>
                        <a:t> Practices</a:t>
                      </a:r>
                      <a:endParaRPr lang="en-US" sz="1000" b="0" i="0" dirty="0">
                        <a:latin typeface="Adobe Clean"/>
                        <a:cs typeface="Adobe Clean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  <a:tr h="1168833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dobe Clean Light"/>
                          <a:cs typeface="Adobe Clean Light"/>
                        </a:rPr>
                        <a:t>Acquire Customers</a:t>
                      </a:r>
                    </a:p>
                  </a:txBody>
                  <a:tcPr anchor="ctr">
                    <a:solidFill>
                      <a:srgbClr val="EBF9FF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>
                        <a:buFont typeface="Arial" pitchFamily="34" charset="0"/>
                        <a:buChar char="•"/>
                      </a:pPr>
                      <a:r>
                        <a:rPr lang="en-IN" sz="1000" dirty="0" smtClean="0">
                          <a:latin typeface="Adobe Clean Light"/>
                          <a:cs typeface="Adobe Clean Light"/>
                        </a:rPr>
                        <a:t>Attract high-quality visitors to marketing channels to ensure a constant supply of new prospects</a:t>
                      </a:r>
                    </a:p>
                    <a:p>
                      <a:pPr marL="88900" indent="-88900">
                        <a:buFont typeface="Arial" pitchFamily="34" charset="0"/>
                        <a:buChar char="•"/>
                      </a:pPr>
                      <a:r>
                        <a:rPr lang="en-IN" sz="1000" dirty="0" smtClean="0">
                          <a:latin typeface="Adobe Clean Light"/>
                          <a:cs typeface="Adobe Clean Light"/>
                        </a:rPr>
                        <a:t>Use social media to complement brand engagement, audience reach, gather consumer insights</a:t>
                      </a:r>
                    </a:p>
                  </a:txBody>
                  <a:tcPr anchor="ctr">
                    <a:solidFill>
                      <a:srgbClr val="EBF9FF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IN" sz="1000" kern="1200" dirty="0" smtClean="0">
                          <a:latin typeface="Adobe Clean Light"/>
                          <a:cs typeface="Adobe Clean Light"/>
                        </a:rPr>
                        <a:t>Inability to manage different aspects of marketing campaigns through a single point solution</a:t>
                      </a:r>
                    </a:p>
                    <a:p>
                      <a:pPr marL="88900" indent="-889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IN" sz="1000" kern="1200" dirty="0" smtClean="0">
                          <a:latin typeface="Adobe Clean Light"/>
                          <a:cs typeface="Adobe Clean Light"/>
                        </a:rPr>
                        <a:t>Inability to collaborate social capabilities to cater the change in customer demand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Adobe Clean Light"/>
                        <a:ea typeface="+mn-ea"/>
                        <a:cs typeface="Adobe Clean Light"/>
                      </a:endParaRPr>
                    </a:p>
                  </a:txBody>
                  <a:tcPr anchor="ctr">
                    <a:solidFill>
                      <a:srgbClr val="EBF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000" kern="1200" dirty="0" smtClean="0">
                          <a:latin typeface="Adobe Clean Light"/>
                          <a:cs typeface="Adobe Clean Light"/>
                        </a:rPr>
                        <a:t>Average Number of Visits</a:t>
                      </a:r>
                      <a:r>
                        <a:rPr lang="en-US" sz="1000" kern="1200" baseline="0" dirty="0" smtClean="0">
                          <a:latin typeface="Adobe Clean Light"/>
                          <a:cs typeface="Adobe Clean Light"/>
                        </a:rPr>
                        <a:t> </a:t>
                      </a:r>
                      <a:r>
                        <a:rPr lang="en-US" sz="1000" kern="1200" dirty="0" smtClean="0">
                          <a:latin typeface="Adobe Clean Light"/>
                          <a:cs typeface="Adobe Clean Light"/>
                        </a:rPr>
                        <a:t>per Month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Adobe Clean Light"/>
                        <a:ea typeface="+mn-ea"/>
                        <a:cs typeface="Adobe Clean Light"/>
                      </a:endParaRPr>
                    </a:p>
                  </a:txBody>
                  <a:tcPr anchor="ctr">
                    <a:solidFill>
                      <a:srgbClr val="EBF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000" kern="1200" dirty="0" smtClean="0">
                          <a:latin typeface="Adobe Clean Light"/>
                          <a:cs typeface="Adobe Clean Light"/>
                        </a:rPr>
                        <a:t>220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Adobe Clean Light"/>
                        <a:ea typeface="+mn-ea"/>
                        <a:cs typeface="Adobe Clean Light"/>
                      </a:endParaRPr>
                    </a:p>
                  </a:txBody>
                  <a:tcPr anchor="ctr">
                    <a:solidFill>
                      <a:srgbClr val="EBF9FF"/>
                    </a:solidFill>
                  </a:tcPr>
                </a:tc>
              </a:tr>
              <a:tr h="1663547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dobe Clean Light"/>
                          <a:cs typeface="Adobe Clean Light"/>
                        </a:rPr>
                        <a:t>Convert  Customers</a:t>
                      </a:r>
                      <a:endParaRPr lang="en-US" sz="1000" dirty="0">
                        <a:latin typeface="Adobe Clean Light"/>
                        <a:cs typeface="Adobe Clean Ligh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IN" sz="1000" kern="1200" dirty="0" smtClean="0">
                          <a:latin typeface="Adobe Clean Light"/>
                          <a:cs typeface="Adobe Clean Light"/>
                        </a:rPr>
                        <a:t>Gain a single view of customers across silos of channels and devices to understand customer needs, and deliver relevant services and offers to them</a:t>
                      </a:r>
                    </a:p>
                    <a:p>
                      <a:pPr marL="88900" indent="-889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IN" sz="1000" kern="1200" dirty="0" smtClean="0">
                          <a:latin typeface="Adobe Clean Light"/>
                          <a:cs typeface="Adobe Clean Light"/>
                        </a:rPr>
                        <a:t> Provide mobile specific experiences to customers to address their growing need of transacting through smartphones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Adobe Clean Light"/>
                        <a:ea typeface="+mn-ea"/>
                        <a:cs typeface="Adobe Clean Ligh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IN" sz="1000" kern="1200" dirty="0" smtClean="0">
                          <a:latin typeface="Adobe Clean Light"/>
                          <a:cs typeface="Adobe Clean Light"/>
                        </a:rPr>
                        <a:t>Inability to easily create and tailor site content and targeting rules for a unique campaign across multiple regional sites</a:t>
                      </a:r>
                    </a:p>
                    <a:p>
                      <a:pPr marL="88900" indent="-889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IN" sz="1000" kern="1200" dirty="0" smtClean="0">
                          <a:latin typeface="Adobe Clean Light"/>
                          <a:cs typeface="Adobe Clean Light"/>
                        </a:rPr>
                        <a:t>Inability to seamlessly update the mobile sites and applications without the need to provide a new application version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Adobe Clean Light"/>
                        <a:ea typeface="+mn-ea"/>
                        <a:cs typeface="Adobe Clean Ligh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000" kern="1200" dirty="0" smtClean="0">
                          <a:latin typeface="Adobe Clean Light"/>
                          <a:cs typeface="Adobe Clean Light"/>
                        </a:rPr>
                        <a:t>Average Conversion Rate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Adobe Clean Light"/>
                        <a:ea typeface="+mn-ea"/>
                        <a:cs typeface="Adobe Clean Ligh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latin typeface="Adobe Clean Light"/>
                          <a:cs typeface="Adobe Clean Light"/>
                        </a:rPr>
                        <a:t>136</a:t>
                      </a:r>
                      <a:endParaRPr lang="en-US" sz="1000" dirty="0">
                        <a:latin typeface="Adobe Clean Light"/>
                        <a:cs typeface="Adobe Clean Ligh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6147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dobe Clean Light"/>
                          <a:cs typeface="Adobe Clean Light"/>
                        </a:rPr>
                        <a:t>Upsell / Cross-sell and</a:t>
                      </a:r>
                      <a:r>
                        <a:rPr lang="en-US" sz="1000" baseline="0" dirty="0" smtClean="0">
                          <a:latin typeface="Adobe Clean Light"/>
                          <a:cs typeface="Adobe Clean Light"/>
                        </a:rPr>
                        <a:t> Retain Customers</a:t>
                      </a:r>
                      <a:endParaRPr lang="en-US" sz="1000" dirty="0" smtClean="0">
                        <a:latin typeface="Adobe Clean Light"/>
                        <a:cs typeface="Adobe Clean Light"/>
                      </a:endParaRPr>
                    </a:p>
                  </a:txBody>
                  <a:tcPr anchor="ctr">
                    <a:solidFill>
                      <a:srgbClr val="EBF9FF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IN" sz="1000" kern="1200" dirty="0" smtClean="0">
                          <a:latin typeface="Adobe Clean Light"/>
                          <a:cs typeface="Adobe Clean Light"/>
                        </a:rPr>
                        <a:t>Create and publish promotional messaging and relevant recommendations targeted to customer segments</a:t>
                      </a:r>
                    </a:p>
                    <a:p>
                      <a:pPr marL="88900" indent="-889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IN" sz="1000" kern="1200" dirty="0" smtClean="0">
                          <a:latin typeface="Adobe Clean Light"/>
                          <a:cs typeface="Adobe Clean Light"/>
                        </a:rPr>
                        <a:t> Reuse core digital assets to provide a consistent customer experience on recommended pages across channels</a:t>
                      </a:r>
                      <a:endParaRPr lang="en-IN" sz="1000" kern="1200" dirty="0" smtClean="0">
                        <a:solidFill>
                          <a:schemeClr val="dk1"/>
                        </a:solidFill>
                        <a:latin typeface="Adobe Clean Light"/>
                        <a:ea typeface="+mn-ea"/>
                        <a:cs typeface="Adobe Clean Light"/>
                      </a:endParaRPr>
                    </a:p>
                  </a:txBody>
                  <a:tcPr anchor="ctr">
                    <a:solidFill>
                      <a:srgbClr val="EBF9FF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IN" sz="1000" kern="1200" dirty="0" smtClean="0">
                          <a:latin typeface="Adobe Clean Light"/>
                          <a:cs typeface="Adobe Clean Light"/>
                        </a:rPr>
                        <a:t>Inability to add interactive features in the video dynamically</a:t>
                      </a:r>
                    </a:p>
                    <a:p>
                      <a:pPr marL="88900" indent="-889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IN" sz="1000" kern="1200" dirty="0" smtClean="0">
                          <a:latin typeface="Adobe Clean Light"/>
                          <a:cs typeface="Adobe Clean Light"/>
                        </a:rPr>
                        <a:t>Inability to dynamically create and approve multiple variations of rich content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Adobe Clean Light"/>
                        <a:ea typeface="+mn-ea"/>
                        <a:cs typeface="Adobe Clean Light"/>
                      </a:endParaRPr>
                    </a:p>
                  </a:txBody>
                  <a:tcPr anchor="ctr">
                    <a:solidFill>
                      <a:srgbClr val="EB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000" kern="1200" dirty="0" smtClean="0">
                        <a:latin typeface="Adobe Clean Light"/>
                        <a:cs typeface="Adobe Clean Ligh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latin typeface="Adobe Clean Light"/>
                          <a:cs typeface="Adobe Clean Light"/>
                        </a:rPr>
                        <a:t>Average Revenue per Traveler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Adobe Clean Light"/>
                        <a:ea typeface="+mn-ea"/>
                        <a:cs typeface="Adobe Clean Light"/>
                      </a:endParaRPr>
                    </a:p>
                  </a:txBody>
                  <a:tcPr anchor="ctr">
                    <a:solidFill>
                      <a:srgbClr val="EBF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000" dirty="0" smtClean="0">
                          <a:latin typeface="Adobe Clean Light"/>
                          <a:cs typeface="Adobe Clean Light"/>
                        </a:rPr>
                        <a:t>4</a:t>
                      </a:r>
                      <a:endParaRPr lang="en-US" sz="1000" dirty="0">
                        <a:latin typeface="Adobe Clean Light"/>
                        <a:cs typeface="Adobe Clean Light"/>
                      </a:endParaRPr>
                    </a:p>
                  </a:txBody>
                  <a:tcPr anchor="ctr">
                    <a:solidFill>
                      <a:srgbClr val="EBF9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34519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 smtClean="0">
                <a:latin typeface="Adobe Clean Light" pitchFamily="34" charset="0"/>
              </a:rPr>
              <a:t>Mapping Goal Achievement to </a:t>
            </a:r>
            <a:r>
              <a:rPr lang="en-US" sz="2200" dirty="0">
                <a:latin typeface="Adobe Clean Light" pitchFamily="34" charset="0"/>
              </a:rPr>
              <a:t>Financial </a:t>
            </a:r>
            <a:r>
              <a:rPr lang="en-US" sz="2200" dirty="0" smtClean="0">
                <a:latin typeface="Adobe Clean Light" pitchFamily="34" charset="0"/>
              </a:rPr>
              <a:t>Benefit</a:t>
            </a:r>
            <a:endParaRPr lang="en-US" sz="2200" dirty="0">
              <a:latin typeface="Adobe Clean Light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61533" y="2470409"/>
            <a:ext cx="756000" cy="133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Increase Number of Visits by New Customers per Month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50198" y="2470409"/>
            <a:ext cx="756000" cy="133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Increase Average Prospect to Order Conversion Rate for Customers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931025" y="2470409"/>
            <a:ext cx="756000" cy="133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Increase Number of Visits by Returning Customers per Month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561533" y="954974"/>
            <a:ext cx="756000" cy="1335600"/>
          </a:xfrm>
          <a:prstGeom prst="rect">
            <a:avLst/>
          </a:prstGeom>
          <a:solidFill>
            <a:srgbClr val="EB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Acquire Customers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750198" y="954974"/>
            <a:ext cx="756000" cy="1335600"/>
          </a:xfrm>
          <a:prstGeom prst="rect">
            <a:avLst/>
          </a:prstGeom>
          <a:solidFill>
            <a:srgbClr val="EB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Convert Customers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915263" y="954974"/>
            <a:ext cx="756000" cy="1335600"/>
          </a:xfrm>
          <a:prstGeom prst="rect">
            <a:avLst/>
          </a:prstGeom>
          <a:solidFill>
            <a:srgbClr val="EB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Retain Existing Customers</a:t>
            </a:r>
          </a:p>
        </p:txBody>
      </p:sp>
      <p:sp>
        <p:nvSpPr>
          <p:cNvPr id="77" name="Rectangle 76"/>
          <p:cNvSpPr/>
          <p:nvPr/>
        </p:nvSpPr>
        <p:spPr>
          <a:xfrm>
            <a:off x="5473915" y="954974"/>
            <a:ext cx="756000" cy="1335600"/>
          </a:xfrm>
          <a:prstGeom prst="rect">
            <a:avLst/>
          </a:prstGeom>
          <a:solidFill>
            <a:srgbClr val="EB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Reduce Marketing Effort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046149" y="954974"/>
            <a:ext cx="756000" cy="1335600"/>
          </a:xfrm>
          <a:prstGeom prst="rect">
            <a:avLst/>
          </a:prstGeom>
          <a:solidFill>
            <a:srgbClr val="EB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Deflect IT  Effort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3771" y="954974"/>
            <a:ext cx="909998" cy="1335600"/>
          </a:xfrm>
          <a:prstGeom prst="rect">
            <a:avLst/>
          </a:prstGeom>
          <a:solidFill>
            <a:srgbClr val="003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Digital Marketing Objectives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3771" y="2470409"/>
            <a:ext cx="909998" cy="1335600"/>
          </a:xfrm>
          <a:prstGeom prst="rect">
            <a:avLst/>
          </a:prstGeom>
          <a:solidFill>
            <a:srgbClr val="003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KPIs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952157" y="4856856"/>
            <a:ext cx="2438400" cy="5647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Increase Total Annual Digital Marketing Revenue</a:t>
            </a:r>
            <a:endParaRPr lang="en-US" sz="1100" dirty="0"/>
          </a:p>
        </p:txBody>
      </p:sp>
      <p:sp>
        <p:nvSpPr>
          <p:cNvPr id="88" name="Rectangle 87"/>
          <p:cNvSpPr/>
          <p:nvPr/>
        </p:nvSpPr>
        <p:spPr>
          <a:xfrm>
            <a:off x="5645190" y="4856856"/>
            <a:ext cx="2438400" cy="5647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Reduce Total Annual Digital Marketing Costs</a:t>
            </a:r>
            <a:endParaRPr lang="en-US" sz="1100" dirty="0"/>
          </a:p>
        </p:txBody>
      </p:sp>
      <p:sp>
        <p:nvSpPr>
          <p:cNvPr id="117" name="Rectangle 116"/>
          <p:cNvSpPr/>
          <p:nvPr/>
        </p:nvSpPr>
        <p:spPr>
          <a:xfrm>
            <a:off x="61079" y="3934963"/>
            <a:ext cx="909998" cy="2468328"/>
          </a:xfrm>
          <a:prstGeom prst="rect">
            <a:avLst/>
          </a:prstGeom>
          <a:solidFill>
            <a:srgbClr val="003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Financial Benefits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927810" y="4031668"/>
            <a:ext cx="2421099" cy="4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108919" y="3771371"/>
            <a:ext cx="0" cy="30186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348909" y="3806005"/>
            <a:ext cx="0" cy="2376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5879272" y="4021281"/>
            <a:ext cx="1551412" cy="693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879272" y="3709029"/>
            <a:ext cx="0" cy="31918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7430992" y="3702099"/>
            <a:ext cx="0" cy="31918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722213" y="4035137"/>
            <a:ext cx="0" cy="8280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5475475" y="2470409"/>
            <a:ext cx="756000" cy="133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900" dirty="0" smtClean="0">
                <a:solidFill>
                  <a:schemeClr val="tx1"/>
                </a:solidFill>
              </a:rPr>
              <a:t>Reduce Annual </a:t>
            </a:r>
            <a:r>
              <a:rPr lang="en-IN" sz="900" dirty="0">
                <a:solidFill>
                  <a:schemeClr val="tx1"/>
                </a:solidFill>
              </a:rPr>
              <a:t>Cost for Salaries and Other </a:t>
            </a:r>
            <a:r>
              <a:rPr lang="en-IN" sz="900" dirty="0" smtClean="0">
                <a:solidFill>
                  <a:schemeClr val="tx1"/>
                </a:solidFill>
              </a:rPr>
              <a:t>Benefits as % of Digital Marketing Budget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052684" y="2470409"/>
            <a:ext cx="756000" cy="133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Reduce </a:t>
            </a:r>
            <a:r>
              <a:rPr lang="en-IN" sz="900" dirty="0">
                <a:solidFill>
                  <a:schemeClr val="tx1"/>
                </a:solidFill>
              </a:rPr>
              <a:t>Total IT Effort Cost as % of Total Annual Revenue Attributed to Digital </a:t>
            </a:r>
            <a:r>
              <a:rPr lang="en-IN" sz="900" dirty="0" smtClean="0">
                <a:solidFill>
                  <a:schemeClr val="tx1"/>
                </a:solidFill>
              </a:rPr>
              <a:t>Marketing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3107171" y="3993573"/>
            <a:ext cx="0" cy="86328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3999332" y="5768018"/>
            <a:ext cx="2438400" cy="56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Increase Annual Digital Marketing Operating Profit</a:t>
            </a:r>
            <a:endParaRPr lang="en-US" sz="1200" dirty="0"/>
          </a:p>
        </p:txBody>
      </p:sp>
      <p:cxnSp>
        <p:nvCxnSpPr>
          <p:cNvPr id="105" name="Elbow Connector 104"/>
          <p:cNvCxnSpPr/>
          <p:nvPr/>
        </p:nvCxnSpPr>
        <p:spPr>
          <a:xfrm rot="16200000" flipH="1">
            <a:off x="3985346" y="4545222"/>
            <a:ext cx="294505" cy="2047175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/>
          <p:cNvCxnSpPr/>
          <p:nvPr/>
        </p:nvCxnSpPr>
        <p:spPr>
          <a:xfrm rot="5400000">
            <a:off x="6013706" y="4564039"/>
            <a:ext cx="294505" cy="2009543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29142" y="3806005"/>
            <a:ext cx="0" cy="2376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42883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1" grpId="0" animBg="1"/>
      <p:bldP spid="62" grpId="0" animBg="1"/>
      <p:bldP spid="63" grpId="0" animBg="1"/>
      <p:bldP spid="70" grpId="0" animBg="1"/>
      <p:bldP spid="77" grpId="0" animBg="1"/>
      <p:bldP spid="79" grpId="0" animBg="1"/>
      <p:bldP spid="81" grpId="0" animBg="1"/>
      <p:bldP spid="82" grpId="0" animBg="1"/>
      <p:bldP spid="84" grpId="0" animBg="1"/>
      <p:bldP spid="88" grpId="0" animBg="1"/>
      <p:bldP spid="117" grpId="0" animBg="1"/>
      <p:bldP spid="94" grpId="0" animBg="1"/>
      <p:bldP spid="97" grpId="0" animBg="1"/>
      <p:bldP spid="10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SECTOMILLISECCONVERTED" val="1"/>
  <p:tag name="MMPROD_UIDATA" val="&lt;database version=&quot;6.0&quot;&gt;&lt;object type=&quot;1&quot; unique_id=&quot;10001&quot;&gt;&lt;object type=&quot;8&quot; unique_id=&quot;715243&quot;&gt;&lt;/object&gt;&lt;object type=&quot;2&quot; unique_id=&quot;715244&quot;&gt;&lt;object type=&quot;3&quot; unique_id=&quot;715246&quot;&gt;&lt;property id=&quot;20148&quot; value=&quot;5&quot;/&gt;&lt;property id=&quot;20300&quot; value=&quot;Slide 1 - &amp;quot;Adobe Title&amp;quot;&quot;/&gt;&lt;property id=&quot;20307&quot; value=&quot;273&quot;/&gt;&lt;/object&gt;&lt;object type=&quot;3&quot; unique_id=&quot;715248&quot;&gt;&lt;property id=&quot;20148&quot; value=&quot;5&quot;/&gt;&lt;property id=&quot;20300&quot; value=&quot;Slide 2 - &amp;quot;Standard White Background Bullet Slide&amp;quot;&quot;/&gt;&lt;property id=&quot;20307&quot; value=&quot;271&quot;/&gt;&lt;/object&gt;&lt;object type=&quot;3&quot; unique_id=&quot;715249&quot;&gt;&lt;property id=&quot;20148&quot; value=&quot;5&quot;/&gt;&lt;property id=&quot;20300&quot; value=&quot;Slide 5 - &amp;quot;Using Themes to Convert Old Presentations – PPT2010 on Windows&amp;quot;&quot;/&gt;&lt;property id=&quot;20307&quot; value=&quot;257&quot;/&gt;&lt;/object&gt;&lt;object type=&quot;3&quot; unique_id=&quot;715250&quot;&gt;&lt;property id=&quot;20148&quot; value=&quot;5&quot;/&gt;&lt;property id=&quot;20300&quot; value=&quot;Slide 6 - &amp;quot;Bar Chart&amp;quot;&quot;/&gt;&lt;property id=&quot;20307&quot; value=&quot;260&quot;/&gt;&lt;/object&gt;&lt;object type=&quot;3&quot; unique_id=&quot;715251&quot;&gt;&lt;property id=&quot;20148&quot; value=&quot;5&quot;/&gt;&lt;property id=&quot;20300&quot; value=&quot;Slide 7 - &amp;quot;Pie Chart&amp;quot;&quot;/&gt;&lt;property id=&quot;20307&quot; value=&quot;264&quot;/&gt;&lt;/object&gt;&lt;object type=&quot;3&quot; unique_id=&quot;715252&quot;&gt;&lt;property id=&quot;20148&quot; value=&quot;5&quot;/&gt;&lt;property id=&quot;20300&quot; value=&quot;Slide 11 - &amp;quot;Color Palette&amp;quot;&quot;/&gt;&lt;property id=&quot;20307&quot; value=&quot;267&quot;/&gt;&lt;/object&gt;&lt;object type=&quot;3&quot; unique_id=&quot;715253&quot;&gt;&lt;property id=&quot;20148&quot; value=&quot;5&quot;/&gt;&lt;property id=&quot;20300&quot; value=&quot;Slide 8 - &amp;quot;White Content Area Layout&amp;quot;&quot;/&gt;&lt;property id=&quot;20307&quot; value=&quot;265&quot;/&gt;&lt;/object&gt;&lt;object type=&quot;3&quot; unique_id=&quot;715254&quot;&gt;&lt;property id=&quot;20148&quot; value=&quot;5&quot;/&gt;&lt;property id=&quot;20300&quot; value=&quot;Slide 9 - &amp;quot;Gray Content Area Layout&amp;quot;&quot;/&gt;&lt;property id=&quot;20307&quot; value=&quot;258&quot;/&gt;&lt;/object&gt;&lt;object type=&quot;3&quot; unique_id=&quot;715255&quot;&gt;&lt;property id=&quot;20148&quot; value=&quot;5&quot;/&gt;&lt;property id=&quot;20300&quot; value=&quot;Slide 10 - &amp;quot;Black Content Area Layout&amp;quot;&quot;/&gt;&lt;property id=&quot;20307&quot; value=&quot;259&quot;/&gt;&lt;/object&gt;&lt;object type=&quot;3&quot; unique_id=&quot;715256&quot;&gt;&lt;property id=&quot;20148&quot; value=&quot;5&quot;/&gt;&lt;property id=&quot;20300&quot; value=&quot;Slide 13&quot;/&gt;&lt;property id=&quot;20307&quot; value=&quot;274&quot;/&gt;&lt;/object&gt;&lt;object type=&quot;3&quot; unique_id=&quot;717641&quot;&gt;&lt;property id=&quot;20148&quot; value=&quot;5&quot;/&gt;&lt;property id=&quot;20300&quot; value=&quot;Slide 4 - &amp;quot;Properly Using Footers and Page Numbers in PowerPoint 2010&amp;quot;&quot;/&gt;&lt;property id=&quot;20307&quot; value=&quot;275&quot;/&gt;&lt;/object&gt;&lt;object type=&quot;3&quot; unique_id=&quot;717655&quot;&gt;&lt;property id=&quot;20148&quot; value=&quot;5&quot;/&gt;&lt;property id=&quot;20300&quot; value=&quot;Slide 3 - &amp;quot;How to save this template in your templates folder&amp;quot;&quot;/&gt;&lt;property id=&quot;20307&quot; value=&quot;276&quot;/&gt;&lt;/object&gt;&lt;object type=&quot;3&quot; unique_id=&quot;717656&quot;&gt;&lt;property id=&quot;20148&quot; value=&quot;5&quot;/&gt;&lt;property id=&quot;20300&quot; value=&quot;Slide 12&quot;/&gt;&lt;property id=&quot;20307&quot; value=&quot;278&quot;/&gt;&lt;/object&gt;&lt;/object&gt;&lt;/object&gt;&lt;/database&gt;"/>
</p:tagLst>
</file>

<file path=ppt/theme/theme1.xml><?xml version="1.0" encoding="utf-8"?>
<a:theme xmlns:a="http://schemas.openxmlformats.org/drawingml/2006/main" name="Adobe Master Standard 2012a">
  <a:themeElements>
    <a:clrScheme name="Adobe 2009">
      <a:dk1>
        <a:srgbClr val="000000"/>
      </a:dk1>
      <a:lt1>
        <a:sysClr val="window" lastClr="FFFFFF"/>
      </a:lt1>
      <a:dk2>
        <a:srgbClr val="6B737B"/>
      </a:dk2>
      <a:lt2>
        <a:srgbClr val="DADDE0"/>
      </a:lt2>
      <a:accent1>
        <a:srgbClr val="C1D82F"/>
      </a:accent1>
      <a:accent2>
        <a:srgbClr val="00A4E4"/>
      </a:accent2>
      <a:accent3>
        <a:srgbClr val="8348B5"/>
      </a:accent3>
      <a:accent4>
        <a:srgbClr val="FBB034"/>
      </a:accent4>
      <a:accent5>
        <a:srgbClr val="FFDD00"/>
      </a:accent5>
      <a:accent6>
        <a:srgbClr val="FF0000"/>
      </a:accent6>
      <a:hlink>
        <a:srgbClr val="000000"/>
      </a:hlink>
      <a:folHlink>
        <a:srgbClr val="3F3F3F"/>
      </a:folHlink>
    </a:clrScheme>
    <a:fontScheme name="Adobe Clean 2009">
      <a:majorFont>
        <a:latin typeface="Adobe Clean"/>
        <a:ea typeface=""/>
        <a:cs typeface=""/>
      </a:majorFont>
      <a:minorFont>
        <a:latin typeface="Adobe Clean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B501B03C963240BE2EDC1AE42DF7CA" ma:contentTypeVersion="0" ma:contentTypeDescription="Create a new document." ma:contentTypeScope="" ma:versionID="6de38b04d3cd827af3d649453e82c4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B49232-7B63-44FB-B767-406D2541EB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50CAA9-F891-4AC5-B1ED-D76169CD0F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F7F0FCC-7E4F-4967-B1BC-1600808F55B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73568</TotalTime>
  <Words>2179</Words>
  <Application>Microsoft Macintosh PowerPoint</Application>
  <PresentationFormat>On-screen Show (4:3)</PresentationFormat>
  <Paragraphs>319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Adobe Master Standard 2012a</vt:lpstr>
      <vt:lpstr>Sample Company</vt:lpstr>
      <vt:lpstr>PowerPoint Presentation</vt:lpstr>
      <vt:lpstr>Defining High-Level Value Drivers</vt:lpstr>
      <vt:lpstr>Best Practices Address Experience Mgmt Related Operational Challenges </vt:lpstr>
      <vt:lpstr>Best Practices Address Experience Mgmt Related Operational Challenges </vt:lpstr>
      <vt:lpstr>Best Practices Address Experience Mgmt Related Operational Challenges </vt:lpstr>
      <vt:lpstr>The Opportunity For Improvement</vt:lpstr>
      <vt:lpstr>The Opportunity For Improvement</vt:lpstr>
      <vt:lpstr>Mapping Goal Achievement to Financial Benefit</vt:lpstr>
      <vt:lpstr>Mapping Goal Achievement to Financial Benefit</vt:lpstr>
      <vt:lpstr>Methodology to Estimate Potential Financial Benefits</vt:lpstr>
      <vt:lpstr>Methodology to Estimate Potential Financial Benefits</vt:lpstr>
      <vt:lpstr>Additional Strategic Impacts</vt:lpstr>
      <vt:lpstr>Additional Strategic Impacts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Adobe Title</dc:title>
  <dc:creator>Value Positioning Team</dc:creator>
  <cp:lastModifiedBy>Michelle Ngai</cp:lastModifiedBy>
  <cp:revision>717</cp:revision>
  <cp:lastPrinted>2012-11-15T15:28:21Z</cp:lastPrinted>
  <dcterms:created xsi:type="dcterms:W3CDTF">2009-08-20T18:55:32Z</dcterms:created>
  <dcterms:modified xsi:type="dcterms:W3CDTF">2014-04-25T19:22:55Z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0x0101008FB501B03C963240BE2EDC1AE42DF7CA</vt:lpwstr>
  </property>
</Properties>
</file>